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embeddings/oleObject1.bin" ContentType="application/vnd.openxmlformats-officedocument.oleObject"/>
  <Override PartName="/ppt/charts/chart2.xml" ContentType="application/vnd.openxmlformats-officedocument.drawingml.chart+xml"/>
  <Override PartName="/ppt/embeddings/oleObject2.bin" ContentType="application/vnd.openxmlformats-officedocument.oleObject"/>
  <Override PartName="/ppt/charts/chart3.xml" ContentType="application/vnd.openxmlformats-officedocument.drawingml.chart+xml"/>
  <Override PartName="/ppt/embeddings/oleObject3.bin" ContentType="application/vnd.openxmlformats-officedocument.oleObject"/>
  <Override PartName="/ppt/charts/chart4.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4" r:id="rId1"/>
  </p:sldMasterIdLst>
  <p:notesMasterIdLst>
    <p:notesMasterId r:id="rId57"/>
  </p:notesMasterIdLst>
  <p:sldIdLst>
    <p:sldId id="256" r:id="rId2"/>
    <p:sldId id="258" r:id="rId3"/>
    <p:sldId id="283" r:id="rId4"/>
    <p:sldId id="257" r:id="rId5"/>
    <p:sldId id="259" r:id="rId6"/>
    <p:sldId id="260" r:id="rId7"/>
    <p:sldId id="284" r:id="rId8"/>
    <p:sldId id="261" r:id="rId9"/>
    <p:sldId id="273" r:id="rId10"/>
    <p:sldId id="262" r:id="rId11"/>
    <p:sldId id="263" r:id="rId12"/>
    <p:sldId id="264" r:id="rId13"/>
    <p:sldId id="265" r:id="rId14"/>
    <p:sldId id="267" r:id="rId15"/>
    <p:sldId id="268" r:id="rId16"/>
    <p:sldId id="266" r:id="rId17"/>
    <p:sldId id="269" r:id="rId18"/>
    <p:sldId id="270" r:id="rId19"/>
    <p:sldId id="288" r:id="rId20"/>
    <p:sldId id="271" r:id="rId21"/>
    <p:sldId id="274" r:id="rId22"/>
    <p:sldId id="286" r:id="rId23"/>
    <p:sldId id="276" r:id="rId24"/>
    <p:sldId id="275" r:id="rId25"/>
    <p:sldId id="277" r:id="rId26"/>
    <p:sldId id="287" r:id="rId27"/>
    <p:sldId id="279" r:id="rId28"/>
    <p:sldId id="280" r:id="rId29"/>
    <p:sldId id="281" r:id="rId30"/>
    <p:sldId id="282" r:id="rId31"/>
    <p:sldId id="305" r:id="rId32"/>
    <p:sldId id="306" r:id="rId33"/>
    <p:sldId id="307" r:id="rId34"/>
    <p:sldId id="308" r:id="rId35"/>
    <p:sldId id="309" r:id="rId36"/>
    <p:sldId id="310" r:id="rId37"/>
    <p:sldId id="311" r:id="rId38"/>
    <p:sldId id="285" r:id="rId39"/>
    <p:sldId id="290" r:id="rId40"/>
    <p:sldId id="294" r:id="rId41"/>
    <p:sldId id="295" r:id="rId42"/>
    <p:sldId id="293" r:id="rId43"/>
    <p:sldId id="296" r:id="rId44"/>
    <p:sldId id="289" r:id="rId45"/>
    <p:sldId id="292" r:id="rId46"/>
    <p:sldId id="291" r:id="rId47"/>
    <p:sldId id="297" r:id="rId48"/>
    <p:sldId id="298" r:id="rId49"/>
    <p:sldId id="299" r:id="rId50"/>
    <p:sldId id="300" r:id="rId51"/>
    <p:sldId id="301" r:id="rId52"/>
    <p:sldId id="302" r:id="rId53"/>
    <p:sldId id="303" r:id="rId54"/>
    <p:sldId id="304" r:id="rId55"/>
    <p:sldId id="272" r:id="rId56"/>
  </p:sldIdLst>
  <p:sldSz cx="9144000" cy="6858000" type="screen4x3"/>
  <p:notesSz cx="6858000" cy="9144000"/>
  <p:defaultTextStyle>
    <a:defPPr>
      <a:defRPr lang="ja-JP"/>
    </a:defPPr>
    <a:lvl1pPr algn="l" defTabSz="457200" rtl="0" fontAlgn="base">
      <a:spcBef>
        <a:spcPct val="0"/>
      </a:spcBef>
      <a:spcAft>
        <a:spcPct val="0"/>
      </a:spcAft>
      <a:defRPr kumimoji="1" kern="1200">
        <a:solidFill>
          <a:schemeClr val="tx1"/>
        </a:solidFill>
        <a:latin typeface="Arial" pitchFamily="-108" charset="0"/>
        <a:ea typeface="ＭＳ Ｐゴシック" pitchFamily="-108" charset="-128"/>
        <a:cs typeface="ＭＳ Ｐゴシック" pitchFamily="-108" charset="-128"/>
      </a:defRPr>
    </a:lvl1pPr>
    <a:lvl2pPr marL="457200" algn="l" defTabSz="457200" rtl="0" fontAlgn="base">
      <a:spcBef>
        <a:spcPct val="0"/>
      </a:spcBef>
      <a:spcAft>
        <a:spcPct val="0"/>
      </a:spcAft>
      <a:defRPr kumimoji="1" kern="1200">
        <a:solidFill>
          <a:schemeClr val="tx1"/>
        </a:solidFill>
        <a:latin typeface="Arial" pitchFamily="-108" charset="0"/>
        <a:ea typeface="ＭＳ Ｐゴシック" pitchFamily="-108" charset="-128"/>
        <a:cs typeface="ＭＳ Ｐゴシック" pitchFamily="-108" charset="-128"/>
      </a:defRPr>
    </a:lvl2pPr>
    <a:lvl3pPr marL="914400" algn="l" defTabSz="457200" rtl="0" fontAlgn="base">
      <a:spcBef>
        <a:spcPct val="0"/>
      </a:spcBef>
      <a:spcAft>
        <a:spcPct val="0"/>
      </a:spcAft>
      <a:defRPr kumimoji="1" kern="1200">
        <a:solidFill>
          <a:schemeClr val="tx1"/>
        </a:solidFill>
        <a:latin typeface="Arial" pitchFamily="-108" charset="0"/>
        <a:ea typeface="ＭＳ Ｐゴシック" pitchFamily="-108" charset="-128"/>
        <a:cs typeface="ＭＳ Ｐゴシック" pitchFamily="-108" charset="-128"/>
      </a:defRPr>
    </a:lvl3pPr>
    <a:lvl4pPr marL="1371600" algn="l" defTabSz="457200" rtl="0" fontAlgn="base">
      <a:spcBef>
        <a:spcPct val="0"/>
      </a:spcBef>
      <a:spcAft>
        <a:spcPct val="0"/>
      </a:spcAft>
      <a:defRPr kumimoji="1" kern="1200">
        <a:solidFill>
          <a:schemeClr val="tx1"/>
        </a:solidFill>
        <a:latin typeface="Arial" pitchFamily="-108" charset="0"/>
        <a:ea typeface="ＭＳ Ｐゴシック" pitchFamily="-108" charset="-128"/>
        <a:cs typeface="ＭＳ Ｐゴシック" pitchFamily="-108" charset="-128"/>
      </a:defRPr>
    </a:lvl4pPr>
    <a:lvl5pPr marL="1828800" algn="l" defTabSz="457200" rtl="0" fontAlgn="base">
      <a:spcBef>
        <a:spcPct val="0"/>
      </a:spcBef>
      <a:spcAft>
        <a:spcPct val="0"/>
      </a:spcAft>
      <a:defRPr kumimoji="1" kern="1200">
        <a:solidFill>
          <a:schemeClr val="tx1"/>
        </a:solidFill>
        <a:latin typeface="Arial" pitchFamily="-108" charset="0"/>
        <a:ea typeface="ＭＳ Ｐゴシック" pitchFamily="-108" charset="-128"/>
        <a:cs typeface="ＭＳ Ｐゴシック" pitchFamily="-108" charset="-128"/>
      </a:defRPr>
    </a:lvl5pPr>
    <a:lvl6pPr marL="2286000" algn="l" defTabSz="457200" rtl="0" eaLnBrk="1" latinLnBrk="0" hangingPunct="1">
      <a:defRPr kumimoji="1" kern="1200">
        <a:solidFill>
          <a:schemeClr val="tx1"/>
        </a:solidFill>
        <a:latin typeface="Arial" pitchFamily="-108" charset="0"/>
        <a:ea typeface="ＭＳ Ｐゴシック" pitchFamily="-108" charset="-128"/>
        <a:cs typeface="ＭＳ Ｐゴシック" pitchFamily="-108" charset="-128"/>
      </a:defRPr>
    </a:lvl6pPr>
    <a:lvl7pPr marL="2743200" algn="l" defTabSz="457200" rtl="0" eaLnBrk="1" latinLnBrk="0" hangingPunct="1">
      <a:defRPr kumimoji="1" kern="1200">
        <a:solidFill>
          <a:schemeClr val="tx1"/>
        </a:solidFill>
        <a:latin typeface="Arial" pitchFamily="-108" charset="0"/>
        <a:ea typeface="ＭＳ Ｐゴシック" pitchFamily="-108" charset="-128"/>
        <a:cs typeface="ＭＳ Ｐゴシック" pitchFamily="-108" charset="-128"/>
      </a:defRPr>
    </a:lvl7pPr>
    <a:lvl8pPr marL="3200400" algn="l" defTabSz="457200" rtl="0" eaLnBrk="1" latinLnBrk="0" hangingPunct="1">
      <a:defRPr kumimoji="1" kern="1200">
        <a:solidFill>
          <a:schemeClr val="tx1"/>
        </a:solidFill>
        <a:latin typeface="Arial" pitchFamily="-108" charset="0"/>
        <a:ea typeface="ＭＳ Ｐゴシック" pitchFamily="-108" charset="-128"/>
        <a:cs typeface="ＭＳ Ｐゴシック" pitchFamily="-108" charset="-128"/>
      </a:defRPr>
    </a:lvl8pPr>
    <a:lvl9pPr marL="3657600" algn="l" defTabSz="457200" rtl="0" eaLnBrk="1" latinLnBrk="0" hangingPunct="1">
      <a:defRPr kumimoji="1" kern="1200">
        <a:solidFill>
          <a:schemeClr val="tx1"/>
        </a:solidFill>
        <a:latin typeface="Arial" pitchFamily="-108" charset="0"/>
        <a:ea typeface="ＭＳ Ｐゴシック" pitchFamily="-108" charset="-128"/>
        <a:cs typeface="ＭＳ Ｐゴシック" pitchFamily="-108"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98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showGuides="1">
      <p:cViewPr varScale="1">
        <p:scale>
          <a:sx n="145" d="100"/>
          <a:sy n="145" d="100"/>
        </p:scale>
        <p:origin x="-784"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lang="en-US" sz="1800" b="0" i="0" u="none" strike="noStrike" baseline="0">
                <a:solidFill>
                  <a:srgbClr val="000000"/>
                </a:solidFill>
                <a:latin typeface="ヒラギノ角ゴ Pro W3"/>
                <a:ea typeface="ヒラギノ角ゴ Pro W3"/>
                <a:cs typeface="ヒラギノ角ゴ Pro W3"/>
              </a:defRPr>
            </a:pPr>
            <a:r>
              <a:rPr lang="ja-JP" altLang="en-US"/>
              <a:t>電力消費量</a:t>
            </a:r>
          </a:p>
        </c:rich>
      </c:tx>
      <c:layout/>
      <c:overlay val="0"/>
      <c:spPr>
        <a:noFill/>
        <a:ln w="25394">
          <a:noFill/>
        </a:ln>
      </c:spPr>
    </c:title>
    <c:autoTitleDeleted val="0"/>
    <c:plotArea>
      <c:layout/>
      <c:pieChart>
        <c:varyColors val="1"/>
        <c:ser>
          <c:idx val="0"/>
          <c:order val="0"/>
          <c:tx>
            <c:strRef>
              <c:f>Sheet1!$B$1</c:f>
              <c:strCache>
                <c:ptCount val="1"/>
                <c:pt idx="0">
                  <c:v>エネルギー消費量</c:v>
                </c:pt>
              </c:strCache>
            </c:strRef>
          </c:tx>
          <c:spPr>
            <a:solidFill>
              <a:srgbClr val="4F81BD"/>
            </a:solidFill>
            <a:ln w="3174">
              <a:solidFill>
                <a:srgbClr val="FFFFFF"/>
              </a:solidFill>
              <a:prstDash val="solid"/>
            </a:ln>
            <a:effectLst>
              <a:outerShdw dist="35921" dir="2700000" algn="br">
                <a:srgbClr val="000000"/>
              </a:outerShdw>
            </a:effectLst>
          </c:spPr>
          <c:dPt>
            <c:idx val="0"/>
            <c:bubble3D val="0"/>
            <c:spPr/>
          </c:dPt>
          <c:dPt>
            <c:idx val="1"/>
            <c:bubble3D val="0"/>
            <c:spPr/>
          </c:dPt>
          <c:dPt>
            <c:idx val="2"/>
            <c:bubble3D val="0"/>
            <c:spPr/>
          </c:dPt>
          <c:dPt>
            <c:idx val="3"/>
            <c:bubble3D val="0"/>
            <c:spPr/>
          </c:dPt>
          <c:dPt>
            <c:idx val="4"/>
            <c:bubble3D val="0"/>
            <c:spPr/>
          </c:dPt>
          <c:dPt>
            <c:idx val="5"/>
            <c:bubble3D val="0"/>
            <c:spPr/>
          </c:dPt>
          <c:dPt>
            <c:idx val="6"/>
            <c:bubble3D val="0"/>
            <c:spPr/>
          </c:dPt>
          <c:dPt>
            <c:idx val="7"/>
            <c:bubble3D val="0"/>
            <c:spPr/>
          </c:dPt>
          <c:dPt>
            <c:idx val="8"/>
            <c:bubble3D val="0"/>
            <c:spPr/>
          </c:dPt>
          <c:dPt>
            <c:idx val="9"/>
            <c:bubble3D val="0"/>
            <c:spPr/>
          </c:dPt>
          <c:dLbls>
            <c:dLbl>
              <c:idx val="0"/>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1"/>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2"/>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3"/>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4"/>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5"/>
              <c:layout/>
              <c:spPr/>
              <c:txPr>
                <a:bodyPr/>
                <a:lstStyle/>
                <a:p>
                  <a:pPr>
                    <a:defRPr lang="ja-JP" sz="800" b="0" i="0">
                      <a:latin typeface="ヒラギノ角ゴ Pro W3"/>
                      <a:ea typeface="ヒラギノ角ゴ Pro W3"/>
                      <a:cs typeface="ヒラギノ角ゴ Pro W3"/>
                    </a:defRPr>
                  </a:pPr>
                  <a:endParaRPr lang="ja-JP"/>
                </a:p>
              </c:txPr>
              <c:showLegendKey val="1"/>
              <c:showVal val="0"/>
              <c:showCatName val="1"/>
              <c:showSerName val="0"/>
              <c:showPercent val="1"/>
              <c:showBubbleSize val="0"/>
            </c:dLbl>
            <c:dLbl>
              <c:idx val="6"/>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7"/>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8"/>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9"/>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showLegendKey val="0"/>
            <c:showVal val="0"/>
            <c:showCatName val="0"/>
            <c:showSerName val="0"/>
            <c:showPercent val="0"/>
            <c:showBubbleSize val="0"/>
          </c:dLbls>
          <c:cat>
            <c:strRef>
              <c:f>Sheet1!$A$2:$A$11</c:f>
              <c:strCache>
                <c:ptCount val="10"/>
                <c:pt idx="0">
                  <c:v>アメリカ</c:v>
                </c:pt>
                <c:pt idx="1">
                  <c:v>中国</c:v>
                </c:pt>
                <c:pt idx="2">
                  <c:v>日本</c:v>
                </c:pt>
                <c:pt idx="3">
                  <c:v>ロシア</c:v>
                </c:pt>
                <c:pt idx="4">
                  <c:v>インド</c:v>
                </c:pt>
                <c:pt idx="5">
                  <c:v>カナダ</c:v>
                </c:pt>
                <c:pt idx="6">
                  <c:v>ドイツ</c:v>
                </c:pt>
                <c:pt idx="7">
                  <c:v>フランス</c:v>
                </c:pt>
                <c:pt idx="8">
                  <c:v>ブラジル</c:v>
                </c:pt>
                <c:pt idx="9">
                  <c:v>その他</c:v>
                </c:pt>
              </c:strCache>
            </c:strRef>
          </c:cat>
          <c:val>
            <c:numRef>
              <c:f>Sheet1!$B$2:$B$11</c:f>
              <c:numCache>
                <c:formatCode>General</c:formatCode>
                <c:ptCount val="10"/>
                <c:pt idx="0">
                  <c:v>43111.0</c:v>
                </c:pt>
                <c:pt idx="1">
                  <c:v>24913.0</c:v>
                </c:pt>
                <c:pt idx="2">
                  <c:v>11023.0</c:v>
                </c:pt>
                <c:pt idx="3">
                  <c:v>9407.0</c:v>
                </c:pt>
                <c:pt idx="4">
                  <c:v>6990.0</c:v>
                </c:pt>
                <c:pt idx="5">
                  <c:v>6043.0</c:v>
                </c:pt>
                <c:pt idx="6">
                  <c:v>6157.0</c:v>
                </c:pt>
                <c:pt idx="7">
                  <c:v>5151.0</c:v>
                </c:pt>
                <c:pt idx="8">
                  <c:v>4420.0</c:v>
                </c:pt>
                <c:pt idx="9">
                  <c:v>66135.0</c:v>
                </c:pt>
              </c:numCache>
            </c:numRef>
          </c:val>
        </c:ser>
        <c:dLbls>
          <c:showLegendKey val="0"/>
          <c:showVal val="0"/>
          <c:showCatName val="0"/>
          <c:showSerName val="0"/>
          <c:showPercent val="0"/>
          <c:showBubbleSize val="0"/>
          <c:showLeaderLines val="0"/>
        </c:dLbls>
        <c:firstSliceAng val="0"/>
      </c:pieChart>
      <c:spPr>
        <a:noFill/>
        <a:ln w="25394">
          <a:noFill/>
        </a:ln>
      </c:spPr>
    </c:plotArea>
    <c:plotVisOnly val="1"/>
    <c:dispBlanksAs val="zero"/>
    <c:showDLblsOverMax val="0"/>
  </c:chart>
  <c:spPr>
    <a:solidFill>
      <a:srgbClr val="FFFFFF"/>
    </a:solidFill>
    <a:ln w="3174">
      <a:noFill/>
      <a:prstDash val="solid"/>
    </a:ln>
  </c:spPr>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34"/>
    </mc:Choice>
    <mc:Fallback>
      <c:style val="34"/>
    </mc:Fallback>
  </mc:AlternateContent>
  <c:chart>
    <c:title>
      <c:layout/>
      <c:overlay val="0"/>
      <c:spPr>
        <a:noFill/>
        <a:ln w="25411">
          <a:noFill/>
        </a:ln>
      </c:spPr>
      <c:txPr>
        <a:bodyPr/>
        <a:lstStyle/>
        <a:p>
          <a:pPr>
            <a:defRPr lang="ja-JP" sz="1801" b="0" i="0">
              <a:latin typeface="ヒラギノ角ゴ Pro W3"/>
              <a:ea typeface="ヒラギノ角ゴ Pro W3"/>
              <a:cs typeface="ヒラギノ角ゴ Pro W3"/>
            </a:defRPr>
          </a:pPr>
          <a:endParaRPr lang="ja-JP"/>
        </a:p>
      </c:txPr>
    </c:title>
    <c:autoTitleDeleted val="0"/>
    <c:plotArea>
      <c:layout/>
      <c:pieChart>
        <c:varyColors val="1"/>
        <c:ser>
          <c:idx val="0"/>
          <c:order val="0"/>
          <c:tx>
            <c:strRef>
              <c:f>Sheet1!$B$1</c:f>
              <c:strCache>
                <c:ptCount val="1"/>
                <c:pt idx="0">
                  <c:v>世界の発電電力量</c:v>
                </c:pt>
              </c:strCache>
            </c:strRef>
          </c:tx>
          <c:spPr>
            <a:solidFill>
              <a:srgbClr val="4F81BD"/>
            </a:solidFill>
            <a:ln w="3176">
              <a:solidFill>
                <a:srgbClr val="333399"/>
              </a:solidFill>
              <a:prstDash val="solid"/>
            </a:ln>
          </c:spPr>
          <c:dPt>
            <c:idx val="0"/>
            <c:bubble3D val="0"/>
            <c:spPr/>
          </c:dPt>
          <c:dPt>
            <c:idx val="1"/>
            <c:bubble3D val="0"/>
            <c:spPr/>
          </c:dPt>
          <c:dPt>
            <c:idx val="2"/>
            <c:bubble3D val="0"/>
            <c:spPr/>
          </c:dPt>
          <c:dPt>
            <c:idx val="3"/>
            <c:bubble3D val="0"/>
            <c:spPr/>
          </c:dPt>
          <c:dPt>
            <c:idx val="4"/>
            <c:bubble3D val="0"/>
            <c:spPr/>
          </c:dPt>
          <c:dPt>
            <c:idx val="5"/>
            <c:bubble3D val="0"/>
            <c:spPr/>
          </c:dPt>
          <c:dLbls>
            <c:dLbl>
              <c:idx val="0"/>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1"/>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2"/>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3"/>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4"/>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5"/>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showLegendKey val="0"/>
            <c:showVal val="0"/>
            <c:showCatName val="0"/>
            <c:showSerName val="0"/>
            <c:showPercent val="0"/>
            <c:showBubbleSize val="0"/>
          </c:dLbls>
          <c:cat>
            <c:strRef>
              <c:f>Sheet1!$A$2:$A$7</c:f>
              <c:strCache>
                <c:ptCount val="6"/>
                <c:pt idx="0">
                  <c:v>石炭</c:v>
                </c:pt>
                <c:pt idx="1">
                  <c:v>石油</c:v>
                </c:pt>
                <c:pt idx="2">
                  <c:v>ガス</c:v>
                </c:pt>
                <c:pt idx="3">
                  <c:v>水力</c:v>
                </c:pt>
                <c:pt idx="4">
                  <c:v>原子力</c:v>
                </c:pt>
                <c:pt idx="5">
                  <c:v>その他</c:v>
                </c:pt>
              </c:strCache>
            </c:strRef>
          </c:cat>
          <c:val>
            <c:numRef>
              <c:f>Sheet1!$B$2:$B$7</c:f>
              <c:numCache>
                <c:formatCode>0.00_ </c:formatCode>
                <c:ptCount val="6"/>
                <c:pt idx="0">
                  <c:v>6.944328</c:v>
                </c:pt>
                <c:pt idx="1">
                  <c:v>1.170152</c:v>
                </c:pt>
                <c:pt idx="2">
                  <c:v>3.418676</c:v>
                </c:pt>
                <c:pt idx="3">
                  <c:v>2.807921</c:v>
                </c:pt>
                <c:pt idx="4">
                  <c:v>2.738012</c:v>
                </c:pt>
                <c:pt idx="5">
                  <c:v>0.369634</c:v>
                </c:pt>
              </c:numCache>
            </c:numRef>
          </c:val>
        </c:ser>
        <c:dLbls>
          <c:showLegendKey val="0"/>
          <c:showVal val="0"/>
          <c:showCatName val="0"/>
          <c:showSerName val="0"/>
          <c:showPercent val="0"/>
          <c:showBubbleSize val="0"/>
          <c:showLeaderLines val="0"/>
        </c:dLbls>
        <c:firstSliceAng val="0"/>
      </c:pieChart>
      <c:spPr>
        <a:noFill/>
        <a:ln w="25411">
          <a:noFill/>
        </a:ln>
      </c:spPr>
    </c:plotArea>
    <c:plotVisOnly val="1"/>
    <c:dispBlanksAs val="zero"/>
    <c:showDLblsOverMax val="0"/>
  </c:chart>
  <c:spPr>
    <a:ln>
      <a:noFill/>
    </a:ln>
  </c:spPr>
  <c:txPr>
    <a:bodyPr/>
    <a:lstStyle/>
    <a:p>
      <a:pPr>
        <a:defRPr sz="1801"/>
      </a:pPr>
      <a:endParaRPr lang="ja-JP"/>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lang="en-US" sz="1800" b="0" i="0" u="none" strike="noStrike" baseline="0">
                <a:solidFill>
                  <a:srgbClr val="000000"/>
                </a:solidFill>
                <a:latin typeface="Calibri"/>
                <a:ea typeface="Calibri"/>
                <a:cs typeface="Calibri"/>
              </a:defRPr>
            </a:pPr>
            <a:r>
              <a:rPr lang="en-US" sz="1800" b="0" i="0" strike="noStrike">
                <a:solidFill>
                  <a:srgbClr val="000000"/>
                </a:solidFill>
                <a:latin typeface="ヒラギノ角ゴ Pro W3"/>
                <a:ea typeface="ヒラギノ角ゴ Pro W3"/>
                <a:cs typeface="ヒラギノ角ゴ Pro W3"/>
              </a:rPr>
              <a:t>日本の発電電力量</a:t>
            </a:r>
          </a:p>
        </c:rich>
      </c:tx>
      <c:layout/>
      <c:overlay val="0"/>
      <c:spPr>
        <a:noFill/>
        <a:ln w="25402">
          <a:noFill/>
        </a:ln>
      </c:spPr>
    </c:title>
    <c:autoTitleDeleted val="0"/>
    <c:plotArea>
      <c:layout/>
      <c:pieChart>
        <c:varyColors val="1"/>
        <c:ser>
          <c:idx val="0"/>
          <c:order val="0"/>
          <c:tx>
            <c:strRef>
              <c:f>Sheet1!$B$1</c:f>
              <c:strCache>
                <c:ptCount val="1"/>
                <c:pt idx="0">
                  <c:v>世界の発電電力量</c:v>
                </c:pt>
              </c:strCache>
            </c:strRef>
          </c:tx>
          <c:spPr>
            <a:solidFill>
              <a:srgbClr val="4F81BD"/>
            </a:solidFill>
            <a:ln w="3175">
              <a:solidFill>
                <a:srgbClr val="333399"/>
              </a:solidFill>
              <a:prstDash val="solid"/>
            </a:ln>
          </c:spPr>
          <c:dPt>
            <c:idx val="0"/>
            <c:bubble3D val="0"/>
            <c:spPr/>
          </c:dPt>
          <c:dPt>
            <c:idx val="1"/>
            <c:bubble3D val="0"/>
            <c:spPr/>
          </c:dPt>
          <c:dPt>
            <c:idx val="2"/>
            <c:bubble3D val="0"/>
            <c:spPr/>
          </c:dPt>
          <c:dPt>
            <c:idx val="3"/>
            <c:bubble3D val="0"/>
            <c:spPr/>
          </c:dPt>
          <c:dPt>
            <c:idx val="4"/>
            <c:bubble3D val="0"/>
            <c:spPr/>
          </c:dPt>
          <c:dPt>
            <c:idx val="5"/>
            <c:bubble3D val="0"/>
            <c:spPr/>
          </c:dPt>
          <c:dPt>
            <c:idx val="6"/>
            <c:bubble3D val="0"/>
            <c:spPr/>
          </c:dPt>
          <c:dPt>
            <c:idx val="7"/>
            <c:bubble3D val="0"/>
            <c:spPr/>
          </c:dPt>
          <c:dPt>
            <c:idx val="8"/>
            <c:bubble3D val="0"/>
            <c:spPr/>
          </c:dPt>
          <c:dPt>
            <c:idx val="9"/>
            <c:bubble3D val="0"/>
            <c:spPr/>
          </c:dPt>
          <c:dPt>
            <c:idx val="10"/>
            <c:bubble3D val="0"/>
            <c:spPr/>
          </c:dPt>
          <c:dLbls>
            <c:dLbl>
              <c:idx val="0"/>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1"/>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2"/>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3"/>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4"/>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dLbl>
              <c:idx val="5"/>
              <c:layout/>
              <c:spPr/>
              <c:txPr>
                <a:bodyPr/>
                <a:lstStyle/>
                <a:p>
                  <a:pPr>
                    <a:defRPr lang="ja-JP" sz="800" b="0" i="0">
                      <a:latin typeface="ヒラギノ角ゴ Pro W3"/>
                      <a:ea typeface="ヒラギノ角ゴ Pro W3"/>
                      <a:cs typeface="ヒラギノ角ゴ Pro W3"/>
                    </a:defRPr>
                  </a:pPr>
                  <a:endParaRPr lang="ja-JP"/>
                </a:p>
              </c:txPr>
              <c:showLegendKey val="0"/>
              <c:showVal val="0"/>
              <c:showCatName val="1"/>
              <c:showSerName val="0"/>
              <c:showPercent val="1"/>
              <c:showBubbleSize val="0"/>
            </c:dLbl>
            <c:showLegendKey val="0"/>
            <c:showVal val="0"/>
            <c:showCatName val="0"/>
            <c:showSerName val="0"/>
            <c:showPercent val="0"/>
            <c:showBubbleSize val="0"/>
          </c:dLbls>
          <c:cat>
            <c:strRef>
              <c:f>Sheet1!$A$2:$A$12</c:f>
              <c:strCache>
                <c:ptCount val="6"/>
                <c:pt idx="0">
                  <c:v>石炭</c:v>
                </c:pt>
                <c:pt idx="1">
                  <c:v>石油</c:v>
                </c:pt>
                <c:pt idx="2">
                  <c:v>ガス</c:v>
                </c:pt>
                <c:pt idx="3">
                  <c:v>水力</c:v>
                </c:pt>
                <c:pt idx="4">
                  <c:v>原子力</c:v>
                </c:pt>
                <c:pt idx="5">
                  <c:v>その他</c:v>
                </c:pt>
              </c:strCache>
            </c:strRef>
          </c:cat>
          <c:val>
            <c:numRef>
              <c:f>Sheet1!$B$2:$B$12</c:f>
              <c:numCache>
                <c:formatCode>0.00_ </c:formatCode>
                <c:ptCount val="11"/>
                <c:pt idx="0">
                  <c:v>25.3</c:v>
                </c:pt>
                <c:pt idx="1">
                  <c:v>13.2</c:v>
                </c:pt>
                <c:pt idx="2">
                  <c:v>27.4</c:v>
                </c:pt>
                <c:pt idx="3">
                  <c:v>6.6</c:v>
                </c:pt>
                <c:pt idx="4">
                  <c:v>25.6</c:v>
                </c:pt>
                <c:pt idx="5">
                  <c:v>2.0</c:v>
                </c:pt>
                <c:pt idx="6" formatCode="General">
                  <c:v>0.0</c:v>
                </c:pt>
              </c:numCache>
            </c:numRef>
          </c:val>
        </c:ser>
        <c:dLbls>
          <c:showLegendKey val="0"/>
          <c:showVal val="0"/>
          <c:showCatName val="0"/>
          <c:showSerName val="0"/>
          <c:showPercent val="0"/>
          <c:showBubbleSize val="0"/>
          <c:showLeaderLines val="0"/>
        </c:dLbls>
        <c:firstSliceAng val="0"/>
      </c:pieChart>
      <c:spPr>
        <a:noFill/>
        <a:ln w="25402">
          <a:noFill/>
        </a:ln>
      </c:spPr>
    </c:plotArea>
    <c:plotVisOnly val="1"/>
    <c:dispBlanksAs val="zero"/>
    <c:showDLblsOverMax val="0"/>
  </c:chart>
  <c:spPr>
    <a:ln>
      <a:noFill/>
    </a:ln>
  </c:spPr>
  <c:txPr>
    <a:bodyPr/>
    <a:lstStyle/>
    <a:p>
      <a:pPr>
        <a:defRPr sz="1800"/>
      </a:pPr>
      <a:endParaRPr lang="ja-JP"/>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a:pPr>
            <a:r>
              <a:rPr lang="ja-JP" altLang="en-US" sz="1600" b="0" i="0" dirty="0" smtClean="0">
                <a:latin typeface="ヒラギノ角ゴ Pro W3"/>
                <a:ea typeface="ヒラギノ角ゴ Pro W3"/>
                <a:cs typeface="ヒラギノ角ゴ Pro W3"/>
              </a:rPr>
              <a:t>世界</a:t>
            </a:r>
            <a:endParaRPr lang="ja-JP" altLang="en-US" sz="1600" b="0" i="0" dirty="0">
              <a:latin typeface="ヒラギノ角ゴ Pro W3"/>
              <a:ea typeface="ヒラギノ角ゴ Pro W3"/>
              <a:cs typeface="ヒラギノ角ゴ Pro W3"/>
            </a:endParaRPr>
          </a:p>
        </c:rich>
      </c:tx>
      <c:layout>
        <c:manualLayout>
          <c:xMode val="edge"/>
          <c:yMode val="edge"/>
          <c:x val="0.423889063867017"/>
          <c:y val="0.0948275862068965"/>
        </c:manualLayout>
      </c:layout>
      <c:overlay val="0"/>
    </c:title>
    <c:autoTitleDeleted val="0"/>
    <c:plotArea>
      <c:layout/>
      <c:pieChart>
        <c:varyColors val="1"/>
        <c:ser>
          <c:idx val="0"/>
          <c:order val="0"/>
          <c:tx>
            <c:strRef>
              <c:f>Sheet1!$B$1</c:f>
              <c:strCache>
                <c:ptCount val="1"/>
                <c:pt idx="0">
                  <c:v>売上高</c:v>
                </c:pt>
              </c:strCache>
            </c:strRef>
          </c:tx>
          <c:dLbls>
            <c:dLbl>
              <c:idx val="0"/>
              <c:layout>
                <c:manualLayout>
                  <c:x val="-0.0641271091113611"/>
                  <c:y val="-0.327463717770573"/>
                </c:manualLayout>
              </c:layout>
              <c:tx>
                <c:rich>
                  <a:bodyPr/>
                  <a:lstStyle/>
                  <a:p>
                    <a:r>
                      <a:rPr lang="en-US" altLang="ja-JP" dirty="0" smtClean="0"/>
                      <a:t>56</a:t>
                    </a:r>
                    <a:r>
                      <a:rPr lang="en-US" altLang="ja-JP" dirty="0"/>
                      <a:t>%</a:t>
                    </a:r>
                  </a:p>
                </c:rich>
              </c:tx>
              <c:showLegendKey val="0"/>
              <c:showVal val="0"/>
              <c:showCatName val="1"/>
              <c:showSerName val="0"/>
              <c:showPercent val="1"/>
              <c:showBubbleSize val="0"/>
            </c:dLbl>
            <c:dLbl>
              <c:idx val="1"/>
              <c:delete val="1"/>
            </c:dLbl>
            <c:txPr>
              <a:bodyPr/>
              <a:lstStyle/>
              <a:p>
                <a:pPr>
                  <a:defRPr sz="1400" b="0" i="0">
                    <a:latin typeface="ヒラギノ角ゴ Pro W3"/>
                    <a:ea typeface="ヒラギノ角ゴ Pro W3"/>
                    <a:cs typeface="ヒラギノ角ゴ Pro W3"/>
                  </a:defRPr>
                </a:pPr>
                <a:endParaRPr lang="ja-JP"/>
              </a:p>
            </c:txPr>
            <c:showLegendKey val="0"/>
            <c:showVal val="1"/>
            <c:showCatName val="0"/>
            <c:showSerName val="0"/>
            <c:showPercent val="0"/>
            <c:showBubbleSize val="0"/>
            <c:showLeaderLines val="1"/>
          </c:dLbls>
          <c:cat>
            <c:strRef>
              <c:f>Sheet1!$A$2:$A$3</c:f>
              <c:strCache>
                <c:ptCount val="1"/>
                <c:pt idx="0">
                  <c:v>火力</c:v>
                </c:pt>
              </c:strCache>
            </c:strRef>
          </c:cat>
          <c:val>
            <c:numRef>
              <c:f>Sheet1!$B$2:$B$3</c:f>
              <c:numCache>
                <c:formatCode>General</c:formatCode>
                <c:ptCount val="2"/>
                <c:pt idx="0">
                  <c:v>56.0</c:v>
                </c:pt>
                <c:pt idx="1">
                  <c:v>44.0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ja-JP"/>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BAEB96-904B-1449-80A6-18D8F29024D8}" type="doc">
      <dgm:prSet loTypeId="urn:microsoft.com/office/officeart/2005/8/layout/cycle1" loCatId="cycle" qsTypeId="urn:microsoft.com/office/officeart/2005/8/quickstyle/simple4" qsCatId="simple" csTypeId="urn:microsoft.com/office/officeart/2005/8/colors/accent1_2" csCatId="accent1" phldr="0"/>
      <dgm:spPr/>
      <dgm:t>
        <a:bodyPr/>
        <a:lstStyle/>
        <a:p>
          <a:endParaRPr kumimoji="1" lang="ja-JP" altLang="en-US"/>
        </a:p>
      </dgm:t>
    </dgm:pt>
    <dgm:pt modelId="{E1ED19AF-C119-BB4E-A34E-BFD35BFC40DB}">
      <dgm:prSet phldrT="[テキスト]" phldr="1"/>
      <dgm:spPr/>
      <dgm:t>
        <a:bodyPr/>
        <a:lstStyle/>
        <a:p>
          <a:endParaRPr kumimoji="1" lang="ja-JP" altLang="en-US" dirty="0"/>
        </a:p>
      </dgm:t>
    </dgm:pt>
    <dgm:pt modelId="{4C484D02-6525-C643-A548-1D1BB80362B4}" type="parTrans" cxnId="{BA4C70EE-4455-7644-9325-14443B3E14D5}">
      <dgm:prSet/>
      <dgm:spPr/>
      <dgm:t>
        <a:bodyPr/>
        <a:lstStyle/>
        <a:p>
          <a:endParaRPr kumimoji="1" lang="ja-JP" altLang="en-US"/>
        </a:p>
      </dgm:t>
    </dgm:pt>
    <dgm:pt modelId="{26676A8E-2651-B948-819A-40502D039A5B}" type="sibTrans" cxnId="{BA4C70EE-4455-7644-9325-14443B3E14D5}">
      <dgm:prSet/>
      <dgm:spPr/>
      <dgm:t>
        <a:bodyPr/>
        <a:lstStyle/>
        <a:p>
          <a:endParaRPr kumimoji="1" lang="ja-JP" altLang="en-US"/>
        </a:p>
      </dgm:t>
    </dgm:pt>
    <dgm:pt modelId="{A714D43A-503F-034C-A8A4-52FAB5BE61BC}">
      <dgm:prSet phldrT="[テキスト]" phldr="1"/>
      <dgm:spPr/>
      <dgm:t>
        <a:bodyPr/>
        <a:lstStyle/>
        <a:p>
          <a:endParaRPr kumimoji="1" lang="ja-JP" altLang="en-US"/>
        </a:p>
      </dgm:t>
    </dgm:pt>
    <dgm:pt modelId="{946AECBE-4E7E-6648-A493-1EC4C6530DDF}" type="parTrans" cxnId="{C60659C5-3189-D844-B693-982F4BFBCD4F}">
      <dgm:prSet/>
      <dgm:spPr/>
      <dgm:t>
        <a:bodyPr/>
        <a:lstStyle/>
        <a:p>
          <a:endParaRPr kumimoji="1" lang="ja-JP" altLang="en-US"/>
        </a:p>
      </dgm:t>
    </dgm:pt>
    <dgm:pt modelId="{F40B6EAD-893C-AC4C-AE7F-8F8D96E9B4D6}" type="sibTrans" cxnId="{C60659C5-3189-D844-B693-982F4BFBCD4F}">
      <dgm:prSet/>
      <dgm:spPr/>
      <dgm:t>
        <a:bodyPr/>
        <a:lstStyle/>
        <a:p>
          <a:endParaRPr kumimoji="1" lang="ja-JP" altLang="en-US"/>
        </a:p>
      </dgm:t>
    </dgm:pt>
    <dgm:pt modelId="{F562F2BE-A5F2-D942-AD40-80A79090B528}">
      <dgm:prSet phldrT="[テキスト]" phldr="1"/>
      <dgm:spPr/>
      <dgm:t>
        <a:bodyPr/>
        <a:lstStyle/>
        <a:p>
          <a:endParaRPr kumimoji="1" lang="ja-JP" altLang="en-US" dirty="0"/>
        </a:p>
      </dgm:t>
    </dgm:pt>
    <dgm:pt modelId="{14620AAD-5CAB-2644-AED9-0EF6A28EC9A2}" type="parTrans" cxnId="{0E812820-7ECF-5341-9ACE-BC5FB70936C7}">
      <dgm:prSet/>
      <dgm:spPr/>
      <dgm:t>
        <a:bodyPr/>
        <a:lstStyle/>
        <a:p>
          <a:endParaRPr kumimoji="1" lang="ja-JP" altLang="en-US"/>
        </a:p>
      </dgm:t>
    </dgm:pt>
    <dgm:pt modelId="{7742B189-AC3C-2947-8560-07989A3A9530}" type="sibTrans" cxnId="{0E812820-7ECF-5341-9ACE-BC5FB70936C7}">
      <dgm:prSet/>
      <dgm:spPr/>
      <dgm:t>
        <a:bodyPr/>
        <a:lstStyle/>
        <a:p>
          <a:endParaRPr kumimoji="1" lang="ja-JP" altLang="en-US"/>
        </a:p>
      </dgm:t>
    </dgm:pt>
    <dgm:pt modelId="{7804021E-939D-9545-A27C-E27C6457799F}" type="pres">
      <dgm:prSet presAssocID="{91BAEB96-904B-1449-80A6-18D8F29024D8}" presName="cycle" presStyleCnt="0">
        <dgm:presLayoutVars>
          <dgm:dir/>
          <dgm:resizeHandles val="exact"/>
        </dgm:presLayoutVars>
      </dgm:prSet>
      <dgm:spPr/>
      <dgm:t>
        <a:bodyPr/>
        <a:lstStyle/>
        <a:p>
          <a:endParaRPr kumimoji="1" lang="ja-JP" altLang="en-US"/>
        </a:p>
      </dgm:t>
    </dgm:pt>
    <dgm:pt modelId="{FA0B12CF-4EDA-A444-AB07-ABBA2FB93D55}" type="pres">
      <dgm:prSet presAssocID="{E1ED19AF-C119-BB4E-A34E-BFD35BFC40DB}" presName="dummy" presStyleCnt="0"/>
      <dgm:spPr/>
    </dgm:pt>
    <dgm:pt modelId="{45C13B62-0341-D544-B9F4-EF4D14BFA707}" type="pres">
      <dgm:prSet presAssocID="{E1ED19AF-C119-BB4E-A34E-BFD35BFC40DB}" presName="node" presStyleLbl="revTx" presStyleIdx="0" presStyleCnt="3">
        <dgm:presLayoutVars>
          <dgm:bulletEnabled val="1"/>
        </dgm:presLayoutVars>
      </dgm:prSet>
      <dgm:spPr/>
      <dgm:t>
        <a:bodyPr/>
        <a:lstStyle/>
        <a:p>
          <a:endParaRPr kumimoji="1" lang="ja-JP" altLang="en-US"/>
        </a:p>
      </dgm:t>
    </dgm:pt>
    <dgm:pt modelId="{604C9191-AA99-524D-AF1A-EF02BDACF379}" type="pres">
      <dgm:prSet presAssocID="{26676A8E-2651-B948-819A-40502D039A5B}" presName="sibTrans" presStyleLbl="node1" presStyleIdx="0" presStyleCnt="3"/>
      <dgm:spPr/>
      <dgm:t>
        <a:bodyPr/>
        <a:lstStyle/>
        <a:p>
          <a:endParaRPr kumimoji="1" lang="ja-JP" altLang="en-US"/>
        </a:p>
      </dgm:t>
    </dgm:pt>
    <dgm:pt modelId="{2E3A2DAC-FB31-004E-85C3-BC619E63BF17}" type="pres">
      <dgm:prSet presAssocID="{A714D43A-503F-034C-A8A4-52FAB5BE61BC}" presName="dummy" presStyleCnt="0"/>
      <dgm:spPr/>
    </dgm:pt>
    <dgm:pt modelId="{EC28491F-1561-2E4D-90B5-03C43C5792AD}" type="pres">
      <dgm:prSet presAssocID="{A714D43A-503F-034C-A8A4-52FAB5BE61BC}" presName="node" presStyleLbl="revTx" presStyleIdx="1" presStyleCnt="3">
        <dgm:presLayoutVars>
          <dgm:bulletEnabled val="1"/>
        </dgm:presLayoutVars>
      </dgm:prSet>
      <dgm:spPr/>
      <dgm:t>
        <a:bodyPr/>
        <a:lstStyle/>
        <a:p>
          <a:endParaRPr kumimoji="1" lang="ja-JP" altLang="en-US"/>
        </a:p>
      </dgm:t>
    </dgm:pt>
    <dgm:pt modelId="{53F9BE26-4E00-CF49-A91B-231CA2E7BF5F}" type="pres">
      <dgm:prSet presAssocID="{F40B6EAD-893C-AC4C-AE7F-8F8D96E9B4D6}" presName="sibTrans" presStyleLbl="node1" presStyleIdx="1" presStyleCnt="3"/>
      <dgm:spPr/>
      <dgm:t>
        <a:bodyPr/>
        <a:lstStyle/>
        <a:p>
          <a:endParaRPr kumimoji="1" lang="ja-JP" altLang="en-US"/>
        </a:p>
      </dgm:t>
    </dgm:pt>
    <dgm:pt modelId="{314DB405-9ABE-5B4C-80D7-44B28DB16262}" type="pres">
      <dgm:prSet presAssocID="{F562F2BE-A5F2-D942-AD40-80A79090B528}" presName="dummy" presStyleCnt="0"/>
      <dgm:spPr/>
    </dgm:pt>
    <dgm:pt modelId="{8E9C6DDC-9F86-5048-805B-A631A2A593D6}" type="pres">
      <dgm:prSet presAssocID="{F562F2BE-A5F2-D942-AD40-80A79090B528}" presName="node" presStyleLbl="revTx" presStyleIdx="2" presStyleCnt="3">
        <dgm:presLayoutVars>
          <dgm:bulletEnabled val="1"/>
        </dgm:presLayoutVars>
      </dgm:prSet>
      <dgm:spPr/>
      <dgm:t>
        <a:bodyPr/>
        <a:lstStyle/>
        <a:p>
          <a:endParaRPr kumimoji="1" lang="ja-JP" altLang="en-US"/>
        </a:p>
      </dgm:t>
    </dgm:pt>
    <dgm:pt modelId="{DAF22EFE-C336-2743-915D-46BF6E3264D0}" type="pres">
      <dgm:prSet presAssocID="{7742B189-AC3C-2947-8560-07989A3A9530}" presName="sibTrans" presStyleLbl="node1" presStyleIdx="2" presStyleCnt="3"/>
      <dgm:spPr/>
      <dgm:t>
        <a:bodyPr/>
        <a:lstStyle/>
        <a:p>
          <a:endParaRPr kumimoji="1" lang="ja-JP" altLang="en-US"/>
        </a:p>
      </dgm:t>
    </dgm:pt>
  </dgm:ptLst>
  <dgm:cxnLst>
    <dgm:cxn modelId="{CAAA8BB7-17D4-D74D-9497-926BFAC9BC36}" type="presOf" srcId="{91BAEB96-904B-1449-80A6-18D8F29024D8}" destId="{7804021E-939D-9545-A27C-E27C6457799F}" srcOrd="0" destOrd="0" presId="urn:microsoft.com/office/officeart/2005/8/layout/cycle1"/>
    <dgm:cxn modelId="{E56CDBFA-F2CB-A54B-AA51-8B5D3B8816A1}" type="presOf" srcId="{7742B189-AC3C-2947-8560-07989A3A9530}" destId="{DAF22EFE-C336-2743-915D-46BF6E3264D0}" srcOrd="0" destOrd="0" presId="urn:microsoft.com/office/officeart/2005/8/layout/cycle1"/>
    <dgm:cxn modelId="{C60659C5-3189-D844-B693-982F4BFBCD4F}" srcId="{91BAEB96-904B-1449-80A6-18D8F29024D8}" destId="{A714D43A-503F-034C-A8A4-52FAB5BE61BC}" srcOrd="1" destOrd="0" parTransId="{946AECBE-4E7E-6648-A493-1EC4C6530DDF}" sibTransId="{F40B6EAD-893C-AC4C-AE7F-8F8D96E9B4D6}"/>
    <dgm:cxn modelId="{97C3CDF7-F474-6B4D-BCFA-990A69448A67}" type="presOf" srcId="{A714D43A-503F-034C-A8A4-52FAB5BE61BC}" destId="{EC28491F-1561-2E4D-90B5-03C43C5792AD}" srcOrd="0" destOrd="0" presId="urn:microsoft.com/office/officeart/2005/8/layout/cycle1"/>
    <dgm:cxn modelId="{0E812820-7ECF-5341-9ACE-BC5FB70936C7}" srcId="{91BAEB96-904B-1449-80A6-18D8F29024D8}" destId="{F562F2BE-A5F2-D942-AD40-80A79090B528}" srcOrd="2" destOrd="0" parTransId="{14620AAD-5CAB-2644-AED9-0EF6A28EC9A2}" sibTransId="{7742B189-AC3C-2947-8560-07989A3A9530}"/>
    <dgm:cxn modelId="{41002836-7F0D-1443-8924-3882332FF5FE}" type="presOf" srcId="{26676A8E-2651-B948-819A-40502D039A5B}" destId="{604C9191-AA99-524D-AF1A-EF02BDACF379}" srcOrd="0" destOrd="0" presId="urn:microsoft.com/office/officeart/2005/8/layout/cycle1"/>
    <dgm:cxn modelId="{482949BA-E6BA-8B4A-8A0B-7A7D454F1F7B}" type="presOf" srcId="{F40B6EAD-893C-AC4C-AE7F-8F8D96E9B4D6}" destId="{53F9BE26-4E00-CF49-A91B-231CA2E7BF5F}" srcOrd="0" destOrd="0" presId="urn:microsoft.com/office/officeart/2005/8/layout/cycle1"/>
    <dgm:cxn modelId="{1EF3C7C8-7FB5-DF4E-A1CF-EF69443BACCD}" type="presOf" srcId="{F562F2BE-A5F2-D942-AD40-80A79090B528}" destId="{8E9C6DDC-9F86-5048-805B-A631A2A593D6}" srcOrd="0" destOrd="0" presId="urn:microsoft.com/office/officeart/2005/8/layout/cycle1"/>
    <dgm:cxn modelId="{BA4C70EE-4455-7644-9325-14443B3E14D5}" srcId="{91BAEB96-904B-1449-80A6-18D8F29024D8}" destId="{E1ED19AF-C119-BB4E-A34E-BFD35BFC40DB}" srcOrd="0" destOrd="0" parTransId="{4C484D02-6525-C643-A548-1D1BB80362B4}" sibTransId="{26676A8E-2651-B948-819A-40502D039A5B}"/>
    <dgm:cxn modelId="{71C4E91A-1D3D-EB47-8D84-0BC7FB03179F}" type="presOf" srcId="{E1ED19AF-C119-BB4E-A34E-BFD35BFC40DB}" destId="{45C13B62-0341-D544-B9F4-EF4D14BFA707}" srcOrd="0" destOrd="0" presId="urn:microsoft.com/office/officeart/2005/8/layout/cycle1"/>
    <dgm:cxn modelId="{E3D64DDE-9840-5347-97BF-F6E6296007E5}" type="presParOf" srcId="{7804021E-939D-9545-A27C-E27C6457799F}" destId="{FA0B12CF-4EDA-A444-AB07-ABBA2FB93D55}" srcOrd="0" destOrd="0" presId="urn:microsoft.com/office/officeart/2005/8/layout/cycle1"/>
    <dgm:cxn modelId="{9A868ACB-BCFE-5940-8A64-073CAC5652F4}" type="presParOf" srcId="{7804021E-939D-9545-A27C-E27C6457799F}" destId="{45C13B62-0341-D544-B9F4-EF4D14BFA707}" srcOrd="1" destOrd="0" presId="urn:microsoft.com/office/officeart/2005/8/layout/cycle1"/>
    <dgm:cxn modelId="{909DB451-43CD-A84A-8B71-23AAD0305DF7}" type="presParOf" srcId="{7804021E-939D-9545-A27C-E27C6457799F}" destId="{604C9191-AA99-524D-AF1A-EF02BDACF379}" srcOrd="2" destOrd="0" presId="urn:microsoft.com/office/officeart/2005/8/layout/cycle1"/>
    <dgm:cxn modelId="{00B52BB9-1536-C549-8C07-7E26C98CFC23}" type="presParOf" srcId="{7804021E-939D-9545-A27C-E27C6457799F}" destId="{2E3A2DAC-FB31-004E-85C3-BC619E63BF17}" srcOrd="3" destOrd="0" presId="urn:microsoft.com/office/officeart/2005/8/layout/cycle1"/>
    <dgm:cxn modelId="{BB80613E-AF85-B349-A4A1-2BAA41B8FCBF}" type="presParOf" srcId="{7804021E-939D-9545-A27C-E27C6457799F}" destId="{EC28491F-1561-2E4D-90B5-03C43C5792AD}" srcOrd="4" destOrd="0" presId="urn:microsoft.com/office/officeart/2005/8/layout/cycle1"/>
    <dgm:cxn modelId="{0954C6E4-87FF-2447-98CC-D54015FE00F7}" type="presParOf" srcId="{7804021E-939D-9545-A27C-E27C6457799F}" destId="{53F9BE26-4E00-CF49-A91B-231CA2E7BF5F}" srcOrd="5" destOrd="0" presId="urn:microsoft.com/office/officeart/2005/8/layout/cycle1"/>
    <dgm:cxn modelId="{AF88C1A0-77F8-9748-955B-92238C1D6B04}" type="presParOf" srcId="{7804021E-939D-9545-A27C-E27C6457799F}" destId="{314DB405-9ABE-5B4C-80D7-44B28DB16262}" srcOrd="6" destOrd="0" presId="urn:microsoft.com/office/officeart/2005/8/layout/cycle1"/>
    <dgm:cxn modelId="{D4AA155D-846F-DC47-8BCB-2129DFDDCFC5}" type="presParOf" srcId="{7804021E-939D-9545-A27C-E27C6457799F}" destId="{8E9C6DDC-9F86-5048-805B-A631A2A593D6}" srcOrd="7" destOrd="0" presId="urn:microsoft.com/office/officeart/2005/8/layout/cycle1"/>
    <dgm:cxn modelId="{0FF2A219-FA2E-464A-9D80-F7789A799A24}" type="presParOf" srcId="{7804021E-939D-9545-A27C-E27C6457799F}" destId="{DAF22EFE-C336-2743-915D-46BF6E3264D0}" srcOrd="8"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C13B62-0341-D544-B9F4-EF4D14BFA707}">
      <dsp:nvSpPr>
        <dsp:cNvPr id="0" name=""/>
        <dsp:cNvSpPr/>
      </dsp:nvSpPr>
      <dsp:spPr>
        <a:xfrm>
          <a:off x="2855698" y="239665"/>
          <a:ext cx="1226343" cy="1226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kumimoji="1" lang="ja-JP" altLang="en-US" sz="2300" kern="1200" dirty="0"/>
        </a:p>
      </dsp:txBody>
      <dsp:txXfrm>
        <a:off x="2855698" y="239665"/>
        <a:ext cx="1226343" cy="1226343"/>
      </dsp:txXfrm>
    </dsp:sp>
    <dsp:sp modelId="{604C9191-AA99-524D-AF1A-EF02BDACF379}">
      <dsp:nvSpPr>
        <dsp:cNvPr id="0" name=""/>
        <dsp:cNvSpPr/>
      </dsp:nvSpPr>
      <dsp:spPr>
        <a:xfrm>
          <a:off x="989449" y="-1170"/>
          <a:ext cx="2897900" cy="2897900"/>
        </a:xfrm>
        <a:prstGeom prst="circularArrow">
          <a:avLst>
            <a:gd name="adj1" fmla="val 8252"/>
            <a:gd name="adj2" fmla="val 576426"/>
            <a:gd name="adj3" fmla="val 2962443"/>
            <a:gd name="adj4" fmla="val 52669"/>
            <a:gd name="adj5" fmla="val 9627"/>
          </a:avLst>
        </a:prstGeom>
        <a:solidFill>
          <a:schemeClr val="accent1">
            <a:hueOff val="0"/>
            <a:satOff val="0"/>
            <a:lumOff val="0"/>
            <a:alphaOff val="0"/>
          </a:schemeClr>
        </a:solidFill>
        <a:ln>
          <a:noFill/>
        </a:ln>
        <a:effectLst>
          <a:outerShdw blurRad="39999" dist="23000" algn="bl"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sp>
    <dsp:sp modelId="{EC28491F-1561-2E4D-90B5-03C43C5792AD}">
      <dsp:nvSpPr>
        <dsp:cNvPr id="0" name=""/>
        <dsp:cNvSpPr/>
      </dsp:nvSpPr>
      <dsp:spPr>
        <a:xfrm>
          <a:off x="1825228" y="2024493"/>
          <a:ext cx="1226343" cy="1226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kumimoji="1" lang="ja-JP" altLang="en-US" sz="2300" kern="1200"/>
        </a:p>
      </dsp:txBody>
      <dsp:txXfrm>
        <a:off x="1825228" y="2024493"/>
        <a:ext cx="1226343" cy="1226343"/>
      </dsp:txXfrm>
    </dsp:sp>
    <dsp:sp modelId="{53F9BE26-4E00-CF49-A91B-231CA2E7BF5F}">
      <dsp:nvSpPr>
        <dsp:cNvPr id="0" name=""/>
        <dsp:cNvSpPr/>
      </dsp:nvSpPr>
      <dsp:spPr>
        <a:xfrm>
          <a:off x="989449" y="-1170"/>
          <a:ext cx="2897900" cy="2897900"/>
        </a:xfrm>
        <a:prstGeom prst="circularArrow">
          <a:avLst>
            <a:gd name="adj1" fmla="val 8252"/>
            <a:gd name="adj2" fmla="val 576426"/>
            <a:gd name="adj3" fmla="val 10170905"/>
            <a:gd name="adj4" fmla="val 7261132"/>
            <a:gd name="adj5" fmla="val 9627"/>
          </a:avLst>
        </a:prstGeom>
        <a:solidFill>
          <a:schemeClr val="accent1">
            <a:hueOff val="0"/>
            <a:satOff val="0"/>
            <a:lumOff val="0"/>
            <a:alphaOff val="0"/>
          </a:schemeClr>
        </a:solidFill>
        <a:ln>
          <a:noFill/>
        </a:ln>
        <a:effectLst>
          <a:outerShdw blurRad="39999" dist="23000" algn="bl"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sp>
    <dsp:sp modelId="{8E9C6DDC-9F86-5048-805B-A631A2A593D6}">
      <dsp:nvSpPr>
        <dsp:cNvPr id="0" name=""/>
        <dsp:cNvSpPr/>
      </dsp:nvSpPr>
      <dsp:spPr>
        <a:xfrm>
          <a:off x="794757" y="239665"/>
          <a:ext cx="1226343" cy="1226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kumimoji="1" lang="ja-JP" altLang="en-US" sz="2300" kern="1200" dirty="0"/>
        </a:p>
      </dsp:txBody>
      <dsp:txXfrm>
        <a:off x="794757" y="239665"/>
        <a:ext cx="1226343" cy="1226343"/>
      </dsp:txXfrm>
    </dsp:sp>
    <dsp:sp modelId="{DAF22EFE-C336-2743-915D-46BF6E3264D0}">
      <dsp:nvSpPr>
        <dsp:cNvPr id="0" name=""/>
        <dsp:cNvSpPr/>
      </dsp:nvSpPr>
      <dsp:spPr>
        <a:xfrm>
          <a:off x="989449" y="-1170"/>
          <a:ext cx="2897900" cy="2897900"/>
        </a:xfrm>
        <a:prstGeom prst="circularArrow">
          <a:avLst>
            <a:gd name="adj1" fmla="val 8252"/>
            <a:gd name="adj2" fmla="val 576426"/>
            <a:gd name="adj3" fmla="val 16855401"/>
            <a:gd name="adj4" fmla="val 14968173"/>
            <a:gd name="adj5" fmla="val 9627"/>
          </a:avLst>
        </a:prstGeom>
        <a:solidFill>
          <a:schemeClr val="accent1">
            <a:hueOff val="0"/>
            <a:satOff val="0"/>
            <a:lumOff val="0"/>
            <a:alphaOff val="0"/>
          </a:schemeClr>
        </a:solidFill>
        <a:ln>
          <a:noFill/>
        </a:ln>
        <a:effectLst>
          <a:outerShdw blurRad="39999" dist="23000" algn="bl"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E4070BF5-1F4C-EC4B-BCA1-4ED90D2074EA}" type="datetime1">
              <a:rPr lang="ja-JP" altLang="en-US"/>
              <a:pPr>
                <a:defRPr/>
              </a:pPr>
              <a:t>2014/03/29</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8554861F-F253-1442-9E42-6B25554E1A28}" type="slidenum">
              <a:rPr lang="ja-JP" altLang="en-US"/>
              <a:pPr>
                <a:defRPr/>
              </a:pPr>
              <a:t>‹#›</a:t>
            </a:fld>
            <a:endParaRPr lang="ja-JP" altLang="en-US"/>
          </a:p>
        </p:txBody>
      </p:sp>
    </p:spTree>
    <p:extLst>
      <p:ext uri="{BB962C8B-B14F-4D97-AF65-F5344CB8AC3E}">
        <p14:creationId xmlns:p14="http://schemas.microsoft.com/office/powerpoint/2010/main" val="2556689662"/>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kumimoji="1" sz="1200" kern="1200">
        <a:solidFill>
          <a:schemeClr val="tx1"/>
        </a:solidFill>
        <a:latin typeface="+mn-lt"/>
        <a:ea typeface="+mn-ea"/>
        <a:cs typeface="ＭＳ Ｐゴシック" pitchFamily="-108" charset="-128"/>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日本は発電容量＝電力消費量　</a:t>
            </a:r>
            <a:r>
              <a:rPr lang="en-US" altLang="ja-JP" dirty="0" smtClean="0"/>
              <a:t>1102300000000</a:t>
            </a:r>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8</a:t>
            </a:fld>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28675"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ja-JP" altLang="en-US" smtClean="0"/>
              <a:t>チェルノブイリ：直接死者</a:t>
            </a:r>
            <a:r>
              <a:rPr lang="en-US" altLang="ja-JP" smtClean="0"/>
              <a:t>9000</a:t>
            </a:r>
            <a:r>
              <a:rPr lang="ja-JP" altLang="en-US" smtClean="0"/>
              <a:t>名</a:t>
            </a:r>
          </a:p>
        </p:txBody>
      </p:sp>
      <p:sp>
        <p:nvSpPr>
          <p:cNvPr id="28676"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EB6216-2E12-7248-B0BC-B470C8B07EED}" type="slidenum">
              <a:rPr lang="ja-JP" altLang="en-US"/>
              <a:pPr/>
              <a:t>16</a:t>
            </a:fld>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30723"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ja-JP" altLang="en-US" smtClean="0"/>
              <a:t>チェルノブイリ：直接死者</a:t>
            </a:r>
            <a:r>
              <a:rPr lang="en-US" altLang="ja-JP" smtClean="0"/>
              <a:t>9000</a:t>
            </a:r>
            <a:r>
              <a:rPr lang="ja-JP" altLang="en-US" smtClean="0"/>
              <a:t>名</a:t>
            </a:r>
          </a:p>
        </p:txBody>
      </p:sp>
      <p:sp>
        <p:nvSpPr>
          <p:cNvPr id="30724"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5098141-505F-9640-A6BF-AF8AC294E08B}" type="slidenum">
              <a:rPr lang="ja-JP" altLang="en-US"/>
              <a:pPr/>
              <a:t>17</a:t>
            </a:fld>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33795"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ja-JP" altLang="en-US" smtClean="0"/>
              <a:t>他にも水素、海洋温度差、雪氷熱などなど</a:t>
            </a:r>
          </a:p>
        </p:txBody>
      </p:sp>
      <p:sp>
        <p:nvSpPr>
          <p:cNvPr id="33796"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4CC0155-CB1E-E842-8D81-52575981411D}" type="slidenum">
              <a:rPr lang="ja-JP" altLang="en-US"/>
              <a:pPr/>
              <a:t>20</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23</a:t>
            </a:fld>
            <a:endParaRPr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27</a:t>
            </a:fld>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31</a:t>
            </a:fld>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34</a:t>
            </a:fld>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8554861F-F253-1442-9E42-6B25554E1A28}" type="slidenum">
              <a:rPr lang="ja-JP" altLang="en-US" smtClean="0"/>
              <a:pPr>
                <a:defRPr/>
              </a:pPr>
              <a:t>36</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pPr>
              <a:defRPr/>
            </a:pPr>
            <a:fld id="{E17E0025-086B-7343-A298-025637678633}" type="datetime1">
              <a:rPr lang="en-US" altLang="ja-JP" smtClean="0"/>
              <a:pPr>
                <a:defRPr/>
              </a:pPr>
              <a:t>2014/03/29</a:t>
            </a:fld>
            <a:endParaRPr lang="en-US" altLang="ja-JP"/>
          </a:p>
        </p:txBody>
      </p:sp>
      <p:sp>
        <p:nvSpPr>
          <p:cNvPr id="5" name="Footer Placeholder 4"/>
          <p:cNvSpPr>
            <a:spLocks noGrp="1"/>
          </p:cNvSpPr>
          <p:nvPr>
            <p:ph type="ftr" sz="quarter" idx="11"/>
          </p:nvPr>
        </p:nvSpPr>
        <p:spPr/>
        <p:txBody>
          <a:bodyPr/>
          <a:lstStyle/>
          <a:p>
            <a:pPr>
              <a:defRPr/>
            </a:pPr>
            <a:endParaRPr lang="ja-JP" altLang="en-US"/>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84342F27-2BC2-6248-9ECD-3AE3D56BA1FA}" type="slidenum">
              <a:rPr lang="en-US" altLang="ja-JP" smtClean="0"/>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fld id="{0BCC304D-C05D-3A41-B9BE-A6024CA584EC}" type="datetime1">
              <a:rPr lang="ja-JP" altLang="en-US" smtClean="0"/>
              <a:pPr>
                <a:defRPr/>
              </a:pPr>
              <a:t>2014/03/29</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6" name="Slide Number Placeholder 5"/>
          <p:cNvSpPr>
            <a:spLocks noGrp="1"/>
          </p:cNvSpPr>
          <p:nvPr>
            <p:ph type="sldNum" sz="quarter" idx="12"/>
          </p:nvPr>
        </p:nvSpPr>
        <p:spPr/>
        <p:txBody>
          <a:bodyPr/>
          <a:lstStyle/>
          <a:p>
            <a:pPr>
              <a:defRPr/>
            </a:pPr>
            <a:fld id="{18281C65-B903-7844-87E9-545C5F937ED2}" type="slidenum">
              <a:rPr lang="ja-JP" altLang="en-US" smtClean="0"/>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pPr>
              <a:defRPr/>
            </a:pPr>
            <a:fld id="{C4D44FF5-F0BE-7548-9460-3806616ABDB8}" type="datetime1">
              <a:rPr lang="ja-JP" altLang="en-US" smtClean="0"/>
              <a:pPr>
                <a:defRPr/>
              </a:pPr>
              <a:t>2014/03/29</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6" name="Slide Number Placeholder 5"/>
          <p:cNvSpPr>
            <a:spLocks noGrp="1"/>
          </p:cNvSpPr>
          <p:nvPr>
            <p:ph type="sldNum" sz="quarter" idx="12"/>
          </p:nvPr>
        </p:nvSpPr>
        <p:spPr/>
        <p:txBody>
          <a:bodyPr/>
          <a:lstStyle/>
          <a:p>
            <a:pPr>
              <a:defRPr/>
            </a:pPr>
            <a:fld id="{2C3868EB-60B0-D543-83F5-1935AAF5DF2A}" type="slidenum">
              <a:rPr lang="ja-JP" altLang="en-US" smtClean="0"/>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pPr>
              <a:defRPr/>
            </a:pPr>
            <a:fld id="{98688505-D13E-374D-B952-18A1E186CC9B}" type="datetime1">
              <a:rPr lang="ja-JP" altLang="en-US" smtClean="0"/>
              <a:pPr>
                <a:defRPr/>
              </a:pPr>
              <a:t>2014/03/29</a:t>
            </a:fld>
            <a:endParaRPr lang="ja-JP" altLang="en-US"/>
          </a:p>
        </p:txBody>
      </p:sp>
      <p:sp>
        <p:nvSpPr>
          <p:cNvPr id="5" name="Footer Placeholder 4"/>
          <p:cNvSpPr>
            <a:spLocks noGrp="1"/>
          </p:cNvSpPr>
          <p:nvPr>
            <p:ph type="ftr" sz="quarter" idx="11"/>
          </p:nvPr>
        </p:nvSpPr>
        <p:spPr/>
        <p:txBody>
          <a:bodyPr/>
          <a:lstStyle/>
          <a:p>
            <a:pPr>
              <a:defRPr/>
            </a:pPr>
            <a:endParaRPr lang="ja-JP" altLang="en-US"/>
          </a:p>
        </p:txBody>
      </p:sp>
      <p:sp>
        <p:nvSpPr>
          <p:cNvPr id="6" name="Slide Number Placeholder 5"/>
          <p:cNvSpPr>
            <a:spLocks noGrp="1"/>
          </p:cNvSpPr>
          <p:nvPr>
            <p:ph type="sldNum" sz="quarter" idx="12"/>
          </p:nvPr>
        </p:nvSpPr>
        <p:spPr/>
        <p:txBody>
          <a:bodyPr/>
          <a:lstStyle/>
          <a:p>
            <a:pPr>
              <a:defRPr/>
            </a:pPr>
            <a:fld id="{E4522869-9723-7043-B6B1-FCA5FC6D9287}" type="slidenum">
              <a:rPr lang="ja-JP" altLang="en-US" smtClean="0"/>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7" name="Date Placeholder 6"/>
          <p:cNvSpPr>
            <a:spLocks noGrp="1"/>
          </p:cNvSpPr>
          <p:nvPr>
            <p:ph type="dt" sz="half" idx="10"/>
          </p:nvPr>
        </p:nvSpPr>
        <p:spPr/>
        <p:txBody>
          <a:bodyPr/>
          <a:lstStyle/>
          <a:p>
            <a:pPr>
              <a:defRPr/>
            </a:pPr>
            <a:fld id="{C4D44FF5-F0BE-7548-9460-3806616ABDB8}" type="datetime1">
              <a:rPr lang="ja-JP" altLang="en-US" smtClean="0"/>
              <a:pPr>
                <a:defRPr/>
              </a:pPr>
              <a:t>2014/03/29</a:t>
            </a:fld>
            <a:endParaRPr lang="ja-JP" altLang="en-US"/>
          </a:p>
        </p:txBody>
      </p:sp>
      <p:sp>
        <p:nvSpPr>
          <p:cNvPr id="8" name="Slide Number Placeholder 7"/>
          <p:cNvSpPr>
            <a:spLocks noGrp="1"/>
          </p:cNvSpPr>
          <p:nvPr>
            <p:ph type="sldNum" sz="quarter" idx="11"/>
          </p:nvPr>
        </p:nvSpPr>
        <p:spPr/>
        <p:txBody>
          <a:bodyPr/>
          <a:lstStyle/>
          <a:p>
            <a:pPr>
              <a:defRPr/>
            </a:pPr>
            <a:fld id="{2C3868EB-60B0-D543-83F5-1935AAF5DF2A}" type="slidenum">
              <a:rPr lang="ja-JP" altLang="en-US" smtClean="0"/>
              <a:pPr>
                <a:defRPr/>
              </a:pPr>
              <a:t>‹#›</a:t>
            </a:fld>
            <a:endParaRPr lang="ja-JP" altLang="en-US"/>
          </a:p>
        </p:txBody>
      </p:sp>
      <p:sp>
        <p:nvSpPr>
          <p:cNvPr id="9" name="Footer Placeholder 8"/>
          <p:cNvSpPr>
            <a:spLocks noGrp="1"/>
          </p:cNvSpPr>
          <p:nvPr>
            <p:ph type="ftr" sz="quarter" idx="12"/>
          </p:nvPr>
        </p:nvSpPr>
        <p:spPr/>
        <p:txBody>
          <a:bodyPr/>
          <a:lstStyle/>
          <a:p>
            <a:pPr>
              <a:defRPr/>
            </a:pPr>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pPr>
              <a:defRPr/>
            </a:pPr>
            <a:fld id="{53000816-0762-E642-ACD9-62B4BCBB2F6A}" type="datetime1">
              <a:rPr lang="ja-JP" altLang="en-US" smtClean="0"/>
              <a:pPr>
                <a:defRPr/>
              </a:pPr>
              <a:t>2014/03/29</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p>
            <a:pPr>
              <a:defRPr/>
            </a:pPr>
            <a:fld id="{E4A709C2-698F-A940-BC33-2FF5ED8BB24A}" type="slidenum">
              <a:rPr lang="ja-JP" altLang="en-US" smtClean="0"/>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ja-JP" altLang="en-US" smtClean="0"/>
              <a:t>マスター テキストの書式設定</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pPr>
              <a:defRPr/>
            </a:pPr>
            <a:fld id="{29C75354-EE65-7A4E-87DD-FEE20CD7476A}" type="datetime1">
              <a:rPr lang="ja-JP" altLang="en-US" smtClean="0"/>
              <a:pPr>
                <a:defRPr/>
              </a:pPr>
              <a:t>2014/03/29</a:t>
            </a:fld>
            <a:endParaRPr lang="ja-JP" altLang="en-US"/>
          </a:p>
        </p:txBody>
      </p:sp>
      <p:sp>
        <p:nvSpPr>
          <p:cNvPr id="8" name="Footer Placeholder 7"/>
          <p:cNvSpPr>
            <a:spLocks noGrp="1"/>
          </p:cNvSpPr>
          <p:nvPr>
            <p:ph type="ftr" sz="quarter" idx="11"/>
          </p:nvPr>
        </p:nvSpPr>
        <p:spPr/>
        <p:txBody>
          <a:bodyPr/>
          <a:lstStyle/>
          <a:p>
            <a:pPr>
              <a:defRPr/>
            </a:pPr>
            <a:endParaRPr lang="ja-JP" altLang="en-US"/>
          </a:p>
        </p:txBody>
      </p:sp>
      <p:sp>
        <p:nvSpPr>
          <p:cNvPr id="9" name="Slide Number Placeholder 8"/>
          <p:cNvSpPr>
            <a:spLocks noGrp="1"/>
          </p:cNvSpPr>
          <p:nvPr>
            <p:ph type="sldNum" sz="quarter" idx="12"/>
          </p:nvPr>
        </p:nvSpPr>
        <p:spPr/>
        <p:txBody>
          <a:bodyPr/>
          <a:lstStyle/>
          <a:p>
            <a:pPr>
              <a:defRPr/>
            </a:pPr>
            <a:fld id="{5567F0D3-D1F3-144E-8E9E-70F02DB43661}" type="slidenum">
              <a:rPr lang="ja-JP" altLang="en-US" smtClean="0"/>
              <a:pPr>
                <a:defRPr/>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Date Placeholder 2"/>
          <p:cNvSpPr>
            <a:spLocks noGrp="1"/>
          </p:cNvSpPr>
          <p:nvPr>
            <p:ph type="dt" sz="half" idx="10"/>
          </p:nvPr>
        </p:nvSpPr>
        <p:spPr/>
        <p:txBody>
          <a:bodyPr/>
          <a:lstStyle/>
          <a:p>
            <a:pPr>
              <a:defRPr/>
            </a:pPr>
            <a:fld id="{13ABA99E-E9EF-D54F-A97A-98AF1C57DA97}" type="datetime1">
              <a:rPr lang="ja-JP" altLang="en-US" smtClean="0"/>
              <a:pPr>
                <a:defRPr/>
              </a:pPr>
              <a:t>2014/03/29</a:t>
            </a:fld>
            <a:endParaRPr lang="ja-JP" altLang="en-US"/>
          </a:p>
        </p:txBody>
      </p:sp>
      <p:sp>
        <p:nvSpPr>
          <p:cNvPr id="4" name="Footer Placeholder 3"/>
          <p:cNvSpPr>
            <a:spLocks noGrp="1"/>
          </p:cNvSpPr>
          <p:nvPr>
            <p:ph type="ftr" sz="quarter" idx="11"/>
          </p:nvPr>
        </p:nvSpPr>
        <p:spPr/>
        <p:txBody>
          <a:bodyPr/>
          <a:lstStyle/>
          <a:p>
            <a:pPr>
              <a:defRPr/>
            </a:pPr>
            <a:endParaRPr lang="ja-JP" altLang="en-US"/>
          </a:p>
        </p:txBody>
      </p:sp>
      <p:sp>
        <p:nvSpPr>
          <p:cNvPr id="5" name="Slide Number Placeholder 4"/>
          <p:cNvSpPr>
            <a:spLocks noGrp="1"/>
          </p:cNvSpPr>
          <p:nvPr>
            <p:ph type="sldNum" sz="quarter" idx="12"/>
          </p:nvPr>
        </p:nvSpPr>
        <p:spPr/>
        <p:txBody>
          <a:bodyPr/>
          <a:lstStyle/>
          <a:p>
            <a:pPr>
              <a:defRPr/>
            </a:pPr>
            <a:fld id="{5C3BB836-9D11-9E4A-A12D-15E9323B5110}" type="slidenum">
              <a:rPr lang="ja-JP" altLang="en-US" smtClean="0"/>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608E1F8-CED3-8745-B366-CF761410F929}" type="datetime1">
              <a:rPr lang="ja-JP" altLang="en-US" smtClean="0"/>
              <a:pPr>
                <a:defRPr/>
              </a:pPr>
              <a:t>2014/03/29</a:t>
            </a:fld>
            <a:endParaRPr lang="ja-JP" altLang="en-US"/>
          </a:p>
        </p:txBody>
      </p:sp>
      <p:sp>
        <p:nvSpPr>
          <p:cNvPr id="3" name="Footer Placeholder 2"/>
          <p:cNvSpPr>
            <a:spLocks noGrp="1"/>
          </p:cNvSpPr>
          <p:nvPr>
            <p:ph type="ftr" sz="quarter" idx="11"/>
          </p:nvPr>
        </p:nvSpPr>
        <p:spPr/>
        <p:txBody>
          <a:bodyPr/>
          <a:lstStyle/>
          <a:p>
            <a:pPr>
              <a:defRPr/>
            </a:pPr>
            <a:endParaRPr lang="ja-JP" altLang="en-US"/>
          </a:p>
        </p:txBody>
      </p:sp>
      <p:sp>
        <p:nvSpPr>
          <p:cNvPr id="4" name="Slide Number Placeholder 3"/>
          <p:cNvSpPr>
            <a:spLocks noGrp="1"/>
          </p:cNvSpPr>
          <p:nvPr>
            <p:ph type="sldNum" sz="quarter" idx="12"/>
          </p:nvPr>
        </p:nvSpPr>
        <p:spPr/>
        <p:txBody>
          <a:bodyPr/>
          <a:lstStyle/>
          <a:p>
            <a:pPr>
              <a:defRPr/>
            </a:pPr>
            <a:fld id="{92405017-AAC9-C44E-8C19-6FBD628EFC7E}" type="slidenum">
              <a:rPr lang="ja-JP" altLang="en-US" smtClean="0"/>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3905B766-9CB7-B64E-8FB7-3147D130FCAF}" type="datetime1">
              <a:rPr lang="ja-JP" altLang="en-US" smtClean="0"/>
              <a:pPr>
                <a:defRPr/>
              </a:pPr>
              <a:t>2014/03/29</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p>
            <a:pPr>
              <a:defRPr/>
            </a:pPr>
            <a:fld id="{BE6AA311-231F-1A41-AF88-222415DBCBE6}" type="slidenum">
              <a:rPr lang="ja-JP" altLang="en-US" smtClean="0"/>
              <a:pPr>
                <a:defRPr/>
              </a:pPr>
              <a:t>‹#›</a:t>
            </a:fld>
            <a:endParaRPr lang="ja-JP" altLang="en-US"/>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プレースホルダーまでドラッグするかアイコンをクリックして図を追加</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pPr>
              <a:defRPr/>
            </a:pPr>
            <a:fld id="{C4D44FF5-F0BE-7548-9460-3806616ABDB8}" type="datetime1">
              <a:rPr lang="ja-JP" altLang="en-US" smtClean="0"/>
              <a:pPr>
                <a:defRPr/>
              </a:pPr>
              <a:t>2014/03/29</a:t>
            </a:fld>
            <a:endParaRPr lang="ja-JP" altLang="en-US"/>
          </a:p>
        </p:txBody>
      </p:sp>
      <p:sp>
        <p:nvSpPr>
          <p:cNvPr id="6" name="Footer Placeholder 5"/>
          <p:cNvSpPr>
            <a:spLocks noGrp="1"/>
          </p:cNvSpPr>
          <p:nvPr>
            <p:ph type="ftr" sz="quarter" idx="11"/>
          </p:nvPr>
        </p:nvSpPr>
        <p:spPr/>
        <p:txBody>
          <a:bodyPr/>
          <a:lstStyle/>
          <a:p>
            <a:pPr>
              <a:defRPr/>
            </a:pPr>
            <a:endParaRPr lang="ja-JP" alt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pPr>
              <a:defRPr/>
            </a:pPr>
            <a:fld id="{2C3868EB-60B0-D543-83F5-1935AAF5DF2A}" type="slidenum">
              <a:rPr lang="ja-JP" altLang="en-US" smtClean="0"/>
              <a:pPr>
                <a:defRPr/>
              </a:pPr>
              <a:t>‹#›</a:t>
            </a:fld>
            <a:endParaRPr lang="ja-JP" altLang="en-US"/>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ja-JP" altLang="en-US" smtClean="0"/>
              <a:t>マスター タイトルの書式設定</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pPr>
              <a:defRPr/>
            </a:pPr>
            <a:fld id="{C4D44FF5-F0BE-7548-9460-3806616ABDB8}" type="datetime1">
              <a:rPr lang="ja-JP" altLang="en-US" smtClean="0"/>
              <a:pPr>
                <a:defRPr/>
              </a:pPr>
              <a:t>2014/03/29</a:t>
            </a:fld>
            <a:endParaRPr lang="ja-JP" altLang="en-US"/>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pPr>
              <a:defRPr/>
            </a:pPr>
            <a:endParaRPr lang="ja-JP" altLang="en-US"/>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pPr>
              <a:defRPr/>
            </a:pPr>
            <a:fld id="{2C3868EB-60B0-D543-83F5-1935AAF5DF2A}" type="slidenum">
              <a:rPr lang="ja-JP" altLang="en-US" smtClean="0"/>
              <a:pPr>
                <a:defRPr/>
              </a:pPr>
              <a:t>‹#›</a:t>
            </a:fld>
            <a:endParaRPr lang="ja-JP" altLang="en-US"/>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Lst>
  <p:txStyles>
    <p:titleStyle>
      <a:lvl1pPr algn="l" defTabSz="914400" rtl="0" eaLnBrk="1" latinLnBrk="0" hangingPunct="1">
        <a:spcBef>
          <a:spcPct val="0"/>
        </a:spcBef>
        <a:buNone/>
        <a:defRPr kumimoji="1"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kumimoji="1"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1"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kumimoji="1" sz="16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8.jpeg"/><Relationship Id="rId5" Type="http://schemas.openxmlformats.org/officeDocument/2006/relationships/oleObject" Target="../embeddings/Microsoft_Excel_97_-_2004_______1.xls"/><Relationship Id="rId6"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chart" Target="../charts/chart4.xml"/><Relationship Id="rId5" Type="http://schemas.openxmlformats.org/officeDocument/2006/relationships/oleObject" Target="../embeddings/Microsoft_Excel_97_-_2004_______2.xls"/><Relationship Id="rId6" Type="http://schemas.openxmlformats.org/officeDocument/2006/relationships/image" Target="../media/image10.png"/><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Excel_97_-_2004_______3.xls"/><Relationship Id="rId4" Type="http://schemas.openxmlformats.org/officeDocument/2006/relationships/image" Target="../media/image15.png"/><Relationship Id="rId5" Type="http://schemas.openxmlformats.org/officeDocument/2006/relationships/image" Target="../media/image17.png"/><Relationship Id="rId6" Type="http://schemas.openxmlformats.org/officeDocument/2006/relationships/oleObject" Target="../embeddings/Microsoft_Excel_97_-_2004_______4.xls"/><Relationship Id="rId7" Type="http://schemas.openxmlformats.org/officeDocument/2006/relationships/image" Target="../media/image16.png"/><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oleObject" Target="../embeddings/Microsoft_Excel_97_-_2004_______5.xls"/><Relationship Id="rId5" Type="http://schemas.openxmlformats.org/officeDocument/2006/relationships/image" Target="../media/image19.png"/><Relationship Id="rId6" Type="http://schemas.openxmlformats.org/officeDocument/2006/relationships/oleObject" Target="../embeddings/Microsoft_Excel_97_-_2004_______6.xls"/><Relationship Id="rId7" Type="http://schemas.openxmlformats.org/officeDocument/2006/relationships/image" Target="../media/image20.png"/><Relationship Id="rId1" Type="http://schemas.openxmlformats.org/officeDocument/2006/relationships/vmlDrawing" Target="../drawings/vmlDrawing4.vml"/><Relationship Id="rId2"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jpeg"/><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jpeg"/><Relationship Id="rId3"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jpeg"/><Relationship Id="rId3"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jpeg"/><Relationship Id="rId3"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jpeg"/><Relationship Id="rId3" Type="http://schemas.openxmlformats.org/officeDocument/2006/relationships/image" Target="../media/image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jpe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4.png"/><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 Id="rId3" Type="http://schemas.openxmlformats.org/officeDocument/2006/relationships/image" Target="../media/image5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タイトル 1"/>
          <p:cNvSpPr>
            <a:spLocks noGrp="1"/>
          </p:cNvSpPr>
          <p:nvPr>
            <p:ph type="ctrTitle"/>
          </p:nvPr>
        </p:nvSpPr>
        <p:spPr>
          <a:xfrm>
            <a:off x="1752600" y="2263775"/>
            <a:ext cx="7772400" cy="1470025"/>
          </a:xfrm>
        </p:spPr>
        <p:txBody>
          <a:bodyPr/>
          <a:lstStyle/>
          <a:p>
            <a:pPr fontAlgn="auto">
              <a:spcAft>
                <a:spcPts val="0"/>
              </a:spcAft>
              <a:defRPr/>
            </a:pPr>
            <a:r>
              <a:rPr lang="ja-JP" altLang="en-US" sz="3200" dirty="0" smtClean="0">
                <a:latin typeface="ヒラギノ角ゴ Pro W3" pitchFamily="-108" charset="-128"/>
                <a:ea typeface="ヒラギノ角ゴ Pro W3" pitchFamily="-108" charset="-128"/>
                <a:cs typeface="ヒラギノ角ゴ Pro W3" pitchFamily="-108" charset="-128"/>
              </a:rPr>
              <a:t>持続可能なエネルギー</a:t>
            </a:r>
            <a:r>
              <a:rPr lang="en-US" altLang="ja-JP" sz="3200" dirty="0" smtClean="0">
                <a:latin typeface="ヒラギノ角ゴ Pro W3" pitchFamily="-108" charset="-128"/>
                <a:ea typeface="ヒラギノ角ゴ Pro W3" pitchFamily="-108" charset="-128"/>
                <a:cs typeface="ヒラギノ角ゴ Pro W3" pitchFamily="-108" charset="-128"/>
              </a:rPr>
              <a:t/>
            </a:r>
            <a:br>
              <a:rPr lang="en-US" altLang="ja-JP" sz="3200" dirty="0" smtClean="0">
                <a:latin typeface="ヒラギノ角ゴ Pro W3" pitchFamily="-108" charset="-128"/>
                <a:ea typeface="ヒラギノ角ゴ Pro W3" pitchFamily="-108" charset="-128"/>
                <a:cs typeface="ヒラギノ角ゴ Pro W3" pitchFamily="-108" charset="-128"/>
              </a:rPr>
            </a:br>
            <a:r>
              <a:rPr lang="ja-JP" altLang="en-US" sz="3200" dirty="0" smtClean="0">
                <a:latin typeface="ヒラギノ角ゴ Pro W3" pitchFamily="-108" charset="-128"/>
                <a:ea typeface="ヒラギノ角ゴ Pro W3" pitchFamily="-108" charset="-128"/>
                <a:cs typeface="ヒラギノ角ゴ Pro W3" pitchFamily="-108" charset="-128"/>
              </a:rPr>
              <a:t>社会を目指して</a:t>
            </a:r>
            <a:r>
              <a:rPr lang="en-US" altLang="ja-JP" sz="3200" dirty="0" smtClean="0">
                <a:latin typeface="ヒラギノ角ゴ Pro W3" pitchFamily="-108" charset="-128"/>
                <a:ea typeface="ヒラギノ角ゴ Pro W3" pitchFamily="-108" charset="-128"/>
                <a:cs typeface="ヒラギノ角ゴ Pro W3" pitchFamily="-108" charset="-128"/>
              </a:rPr>
              <a:t/>
            </a:r>
            <a:br>
              <a:rPr lang="en-US" altLang="ja-JP" sz="3200" dirty="0" smtClean="0">
                <a:latin typeface="ヒラギノ角ゴ Pro W3" pitchFamily="-108" charset="-128"/>
                <a:ea typeface="ヒラギノ角ゴ Pro W3" pitchFamily="-108" charset="-128"/>
                <a:cs typeface="ヒラギノ角ゴ Pro W3" pitchFamily="-108" charset="-128"/>
              </a:rPr>
            </a:br>
            <a:r>
              <a:rPr lang="en-US" altLang="ja-JP" sz="2222" dirty="0" smtClean="0">
                <a:latin typeface="ヒラギノ角ゴ Pro W3" pitchFamily="-108" charset="-128"/>
                <a:ea typeface="ヒラギノ角ゴ Pro W3" pitchFamily="-108" charset="-128"/>
                <a:cs typeface="ヒラギノ角ゴ Pro W3" pitchFamily="-108" charset="-128"/>
              </a:rPr>
              <a:t>- </a:t>
            </a:r>
            <a:r>
              <a:rPr lang="ja-JP" altLang="en-US" sz="2222" dirty="0" smtClean="0">
                <a:latin typeface="ヒラギノ角ゴ Pro W3" pitchFamily="-108" charset="-128"/>
                <a:ea typeface="ヒラギノ角ゴ Pro W3" pitchFamily="-108" charset="-128"/>
                <a:cs typeface="ヒラギノ角ゴ Pro W3" pitchFamily="-108" charset="-128"/>
              </a:rPr>
              <a:t>基礎編</a:t>
            </a:r>
            <a:r>
              <a:rPr lang="en-US" altLang="ja-JP" sz="2222" dirty="0" smtClean="0">
                <a:latin typeface="ヒラギノ角ゴ Pro W3" pitchFamily="-108" charset="-128"/>
                <a:ea typeface="ヒラギノ角ゴ Pro W3" pitchFamily="-108" charset="-128"/>
                <a:cs typeface="ヒラギノ角ゴ Pro W3" pitchFamily="-108" charset="-128"/>
              </a:rPr>
              <a:t> -</a:t>
            </a:r>
            <a:endParaRPr lang="ja-JP" altLang="en-US" sz="2222" dirty="0" smtClean="0">
              <a:latin typeface="ヒラギノ角ゴ Pro W3" pitchFamily="-108" charset="-128"/>
              <a:ea typeface="ヒラギノ角ゴ Pro W3" pitchFamily="-108" charset="-128"/>
              <a:cs typeface="ヒラギノ角ゴ Pro W3" pitchFamily="-108" charset="-128"/>
            </a:endParaRPr>
          </a:p>
        </p:txBody>
      </p:sp>
      <p:sp>
        <p:nvSpPr>
          <p:cNvPr id="14339" name="サブタイトル 2"/>
          <p:cNvSpPr>
            <a:spLocks noGrp="1"/>
          </p:cNvSpPr>
          <p:nvPr>
            <p:ph type="subTitle" idx="1"/>
          </p:nvPr>
        </p:nvSpPr>
        <p:spPr>
          <a:xfrm>
            <a:off x="2057400" y="5257800"/>
            <a:ext cx="6400800" cy="1371600"/>
          </a:xfrm>
        </p:spPr>
        <p:txBody>
          <a:bodyPr/>
          <a:lstStyle/>
          <a:p>
            <a:pPr>
              <a:spcBef>
                <a:spcPct val="0"/>
              </a:spcBef>
            </a:pPr>
            <a:endParaRPr lang="en-US" altLang="ja-JP" sz="2400" dirty="0" smtClean="0"/>
          </a:p>
          <a:p>
            <a:pPr>
              <a:spcBef>
                <a:spcPct val="0"/>
              </a:spcBef>
            </a:pPr>
            <a:r>
              <a:rPr lang="en-US" altLang="ja-JP" sz="2400" dirty="0" smtClean="0"/>
              <a:t>2009.8.5</a:t>
            </a:r>
          </a:p>
          <a:p>
            <a:pPr>
              <a:spcBef>
                <a:spcPct val="0"/>
              </a:spcBef>
            </a:pPr>
            <a:r>
              <a:rPr lang="en-US" altLang="ja-JP" sz="2400" dirty="0" err="1" smtClean="0"/>
              <a:t>Takuji</a:t>
            </a:r>
            <a:r>
              <a:rPr lang="en-US" altLang="ja-JP" sz="2400" dirty="0" smtClean="0"/>
              <a:t> Sasaki</a:t>
            </a:r>
            <a:endParaRPr lang="ja-JP" altLang="en-US" sz="24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10" name="図形グループ 13"/>
          <p:cNvGrpSpPr>
            <a:grpSpLocks/>
          </p:cNvGrpSpPr>
          <p:nvPr/>
        </p:nvGrpSpPr>
        <p:grpSpPr bwMode="auto">
          <a:xfrm>
            <a:off x="0" y="0"/>
            <a:ext cx="4991100" cy="3603625"/>
            <a:chOff x="38100" y="101600"/>
            <a:chExt cx="4991100" cy="3603655"/>
          </a:xfrm>
        </p:grpSpPr>
        <p:graphicFrame>
          <p:nvGraphicFramePr>
            <p:cNvPr id="10" name="グラフ 7"/>
            <p:cNvGraphicFramePr>
              <a:graphicFrameLocks/>
            </p:cNvGraphicFramePr>
            <p:nvPr/>
          </p:nvGraphicFramePr>
          <p:xfrm>
            <a:off x="38100" y="101600"/>
            <a:ext cx="4991100" cy="3327400"/>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p:cNvSpPr txBox="1"/>
            <p:nvPr/>
          </p:nvSpPr>
          <p:spPr>
            <a:xfrm>
              <a:off x="2971800" y="3505228"/>
              <a:ext cx="1573213" cy="200027"/>
            </a:xfrm>
            <a:prstGeom prst="rect">
              <a:avLst/>
            </a:prstGeom>
            <a:noFill/>
          </p:spPr>
          <p:txBody>
            <a:bodyPr wrap="none">
              <a:spAutoFit/>
            </a:bodyPr>
            <a:lstStyle/>
            <a:p>
              <a:pPr>
                <a:defRPr/>
              </a:pPr>
              <a:r>
                <a:rPr lang="ja-JP" altLang="en-US" sz="700" dirty="0">
                  <a:solidFill>
                    <a:schemeClr val="tx1">
                      <a:lumMod val="50000"/>
                      <a:lumOff val="50000"/>
                    </a:schemeClr>
                  </a:solidFill>
                </a:rPr>
                <a:t>出展：</a:t>
              </a:r>
              <a:r>
                <a:rPr lang="en-US" altLang="ja-JP" sz="700" dirty="0" err="1">
                  <a:solidFill>
                    <a:schemeClr val="tx1">
                      <a:lumMod val="50000"/>
                      <a:lumOff val="50000"/>
                    </a:schemeClr>
                  </a:solidFill>
                </a:rPr>
                <a:t>『</a:t>
              </a:r>
              <a:r>
                <a:rPr lang="ja-JP" altLang="en-US" sz="700" dirty="0">
                  <a:solidFill>
                    <a:schemeClr val="tx1">
                      <a:lumMod val="50000"/>
                      <a:lumOff val="50000"/>
                    </a:schemeClr>
                  </a:solidFill>
                </a:rPr>
                <a:t>国連エネルギー統計</a:t>
              </a:r>
              <a:r>
                <a:rPr lang="en-US" altLang="ja-JP" sz="700" dirty="0">
                  <a:solidFill>
                    <a:schemeClr val="tx1">
                      <a:lumMod val="50000"/>
                      <a:lumOff val="50000"/>
                    </a:schemeClr>
                  </a:solidFill>
                </a:rPr>
                <a:t>』2005</a:t>
              </a:r>
              <a:r>
                <a:rPr lang="ja-JP" altLang="en-US" sz="700" dirty="0">
                  <a:solidFill>
                    <a:schemeClr val="tx1">
                      <a:lumMod val="50000"/>
                      <a:lumOff val="50000"/>
                    </a:schemeClr>
                  </a:solidFill>
                </a:rPr>
                <a:t>年</a:t>
              </a:r>
            </a:p>
          </p:txBody>
        </p:sp>
      </p:grpSp>
      <p:pic>
        <p:nvPicPr>
          <p:cNvPr id="11" name="図 10" descr="ピクチャ 2.png.jpg"/>
          <p:cNvPicPr>
            <a:picLocks noChangeAspect="1"/>
          </p:cNvPicPr>
          <p:nvPr/>
        </p:nvPicPr>
        <p:blipFill>
          <a:blip r:embed="rId4">
            <a:lum contrast="20000"/>
          </a:blip>
          <a:stretch>
            <a:fillRect/>
          </a:stretch>
        </p:blipFill>
        <p:spPr>
          <a:xfrm>
            <a:off x="4538168" y="317472"/>
            <a:ext cx="3572863" cy="6019800"/>
          </a:xfrm>
          <a:prstGeom prst="rect">
            <a:avLst/>
          </a:prstGeom>
        </p:spPr>
      </p:pic>
      <p:sp>
        <p:nvSpPr>
          <p:cNvPr id="21509" name="テキスト ボックス 3"/>
          <p:cNvSpPr txBox="1">
            <a:spLocks noChangeArrowheads="1"/>
          </p:cNvSpPr>
          <p:nvPr/>
        </p:nvSpPr>
        <p:spPr bwMode="auto">
          <a:xfrm>
            <a:off x="6324600" y="6464300"/>
            <a:ext cx="1573213" cy="200025"/>
          </a:xfrm>
          <a:prstGeom prst="rect">
            <a:avLst/>
          </a:prstGeom>
          <a:noFill/>
          <a:ln w="9525">
            <a:noFill/>
            <a:miter lim="800000"/>
            <a:headEnd/>
            <a:tailEnd/>
          </a:ln>
        </p:spPr>
        <p:txBody>
          <a:bodyPr wrap="none">
            <a:prstTxWarp prst="textNoShape">
              <a:avLst/>
            </a:prstTxWarp>
            <a:spAutoFit/>
          </a:bodyPr>
          <a:lstStyle/>
          <a:p>
            <a:r>
              <a:rPr lang="ja-JP" altLang="en-US" sz="700">
                <a:solidFill>
                  <a:srgbClr val="7F7F7F"/>
                </a:solidFill>
              </a:rPr>
              <a:t>出展：</a:t>
            </a:r>
            <a:r>
              <a:rPr lang="en-US" altLang="ja-JP" sz="700">
                <a:solidFill>
                  <a:srgbClr val="7F7F7F"/>
                </a:solidFill>
              </a:rPr>
              <a:t>『</a:t>
            </a:r>
            <a:r>
              <a:rPr lang="ja-JP" altLang="en-US" sz="700">
                <a:solidFill>
                  <a:srgbClr val="7F7F7F"/>
                </a:solidFill>
              </a:rPr>
              <a:t>国連エネルギー統計</a:t>
            </a:r>
            <a:r>
              <a:rPr lang="en-US" altLang="ja-JP" sz="700">
                <a:solidFill>
                  <a:srgbClr val="7F7F7F"/>
                </a:solidFill>
              </a:rPr>
              <a:t>』2005</a:t>
            </a:r>
            <a:r>
              <a:rPr lang="ja-JP" altLang="en-US" sz="700">
                <a:solidFill>
                  <a:srgbClr val="7F7F7F"/>
                </a:solidFill>
              </a:rPr>
              <a:t>年</a:t>
            </a:r>
          </a:p>
        </p:txBody>
      </p:sp>
      <p:grpSp>
        <p:nvGrpSpPr>
          <p:cNvPr id="21511" name="図形グループ 14"/>
          <p:cNvGrpSpPr>
            <a:grpSpLocks/>
          </p:cNvGrpSpPr>
          <p:nvPr/>
        </p:nvGrpSpPr>
        <p:grpSpPr bwMode="auto">
          <a:xfrm>
            <a:off x="76200" y="3657600"/>
            <a:ext cx="5181600" cy="3235325"/>
            <a:chOff x="76200" y="3657600"/>
            <a:chExt cx="5181600" cy="3234898"/>
          </a:xfrm>
        </p:grpSpPr>
        <p:graphicFrame>
          <p:nvGraphicFramePr>
            <p:cNvPr id="21512" name="グラフ 10"/>
            <p:cNvGraphicFramePr>
              <a:graphicFrameLocks/>
            </p:cNvGraphicFramePr>
            <p:nvPr/>
          </p:nvGraphicFramePr>
          <p:xfrm>
            <a:off x="76200" y="3657600"/>
            <a:ext cx="4610100" cy="3073400"/>
          </p:xfrm>
          <a:graphic>
            <a:graphicData uri="http://schemas.openxmlformats.org/presentationml/2006/ole">
              <mc:AlternateContent xmlns:mc="http://schemas.openxmlformats.org/markup-compatibility/2006">
                <mc:Choice xmlns:v="urn:schemas-microsoft-com:vml" Requires="v">
                  <p:oleObj spid="_x0000_s21515" r:id="rId5" imgW="4608195" imgH="3072130" progId="Excel.Sheet.8">
                    <p:embed/>
                  </p:oleObj>
                </mc:Choice>
                <mc:Fallback>
                  <p:oleObj r:id="rId5" imgW="4608195" imgH="3072130" progId="Excel.Sheet.8">
                    <p:embed/>
                    <p:pic>
                      <p:nvPicPr>
                        <p:cNvPr id="0" name="グラフ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 y="3657600"/>
                          <a:ext cx="4610100" cy="307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3" name="正方形/長方形 12"/>
            <p:cNvSpPr>
              <a:spLocks noChangeArrowheads="1"/>
            </p:cNvSpPr>
            <p:nvPr/>
          </p:nvSpPr>
          <p:spPr bwMode="auto">
            <a:xfrm>
              <a:off x="2514600" y="6477000"/>
              <a:ext cx="2743200" cy="415498"/>
            </a:xfrm>
            <a:prstGeom prst="rect">
              <a:avLst/>
            </a:prstGeom>
            <a:noFill/>
            <a:ln w="9525">
              <a:noFill/>
              <a:miter lim="800000"/>
              <a:headEnd/>
              <a:tailEnd/>
            </a:ln>
          </p:spPr>
          <p:txBody>
            <a:bodyPr>
              <a:prstTxWarp prst="textNoShape">
                <a:avLst/>
              </a:prstTxWarp>
              <a:spAutoFit/>
            </a:bodyPr>
            <a:lstStyle/>
            <a:p>
              <a:r>
                <a:rPr lang="ja-JP" altLang="en-US" sz="700">
                  <a:solidFill>
                    <a:srgbClr val="7F7F7F"/>
                  </a:solidFill>
                </a:rPr>
                <a:t>資料：</a:t>
              </a:r>
              <a:r>
                <a:rPr lang="en-US" altLang="ja-JP" sz="700">
                  <a:solidFill>
                    <a:srgbClr val="7F7F7F"/>
                  </a:solidFill>
                </a:rPr>
                <a:t>United Nations</a:t>
              </a:r>
              <a:r>
                <a:rPr lang="ja-JP" altLang="en-US" sz="700">
                  <a:solidFill>
                    <a:srgbClr val="7F7F7F"/>
                  </a:solidFill>
                </a:rPr>
                <a:t>「</a:t>
              </a:r>
              <a:r>
                <a:rPr lang="en-US" altLang="ja-JP" sz="700">
                  <a:solidFill>
                    <a:srgbClr val="7F7F7F"/>
                  </a:solidFill>
                </a:rPr>
                <a:t>Energy Statistics Yearbook</a:t>
              </a:r>
              <a:r>
                <a:rPr lang="ja-JP" altLang="en-US" sz="700">
                  <a:solidFill>
                    <a:srgbClr val="7F7F7F"/>
                  </a:solidFill>
                </a:rPr>
                <a:t>」及び	</a:t>
              </a:r>
            </a:p>
            <a:p>
              <a:r>
                <a:rPr lang="ja-JP" altLang="en-US" sz="700">
                  <a:solidFill>
                    <a:srgbClr val="7F7F7F"/>
                  </a:solidFill>
                </a:rPr>
                <a:t>　　　　</a:t>
              </a:r>
              <a:r>
                <a:rPr lang="en-US" altLang="ja-JP" sz="700">
                  <a:solidFill>
                    <a:srgbClr val="7F7F7F"/>
                  </a:solidFill>
                </a:rPr>
                <a:t>World Bank</a:t>
              </a:r>
              <a:r>
                <a:rPr lang="ja-JP" altLang="en-US" sz="700">
                  <a:solidFill>
                    <a:srgbClr val="7F7F7F"/>
                  </a:solidFill>
                </a:rPr>
                <a:t>「</a:t>
              </a:r>
              <a:r>
                <a:rPr lang="en-US" altLang="ja-JP" sz="700">
                  <a:solidFill>
                    <a:srgbClr val="7F7F7F"/>
                  </a:solidFill>
                </a:rPr>
                <a:t>World Development Indications</a:t>
              </a:r>
              <a:r>
                <a:rPr lang="ja-JP" altLang="en-US" sz="700">
                  <a:solidFill>
                    <a:srgbClr val="7F7F7F"/>
                  </a:solidFill>
                </a:rPr>
                <a:t>」より	</a:t>
              </a:r>
            </a:p>
            <a:p>
              <a:r>
                <a:rPr lang="ja-JP" altLang="en-US" sz="700">
                  <a:solidFill>
                    <a:srgbClr val="7F7F7F"/>
                  </a:solidFill>
                </a:rPr>
                <a:t>　　　　</a:t>
              </a:r>
              <a:r>
                <a:rPr lang="en-US" altLang="ja-JP" sz="700">
                  <a:solidFill>
                    <a:srgbClr val="7F7F7F"/>
                  </a:solidFill>
                </a:rPr>
                <a:t>(</a:t>
              </a:r>
              <a:r>
                <a:rPr lang="ja-JP" altLang="en-US" sz="700">
                  <a:solidFill>
                    <a:srgbClr val="7F7F7F"/>
                  </a:solidFill>
                </a:rPr>
                <a:t>財</a:t>
              </a:r>
              <a:r>
                <a:rPr lang="en-US" altLang="ja-JP" sz="700">
                  <a:solidFill>
                    <a:srgbClr val="7F7F7F"/>
                  </a:solidFill>
                </a:rPr>
                <a:t>)</a:t>
              </a:r>
              <a:r>
                <a:rPr lang="ja-JP" altLang="en-US" sz="700">
                  <a:solidFill>
                    <a:srgbClr val="7F7F7F"/>
                  </a:solidFill>
                </a:rPr>
                <a:t>日本エネルギー経済研究所作成</a:t>
              </a:r>
            </a:p>
          </p:txBody>
        </p:sp>
      </p:gr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5410944" cy="563562"/>
          </a:xfrm>
        </p:spPr>
        <p:txBody>
          <a:bodyPr>
            <a:normAutofit fontScale="90000"/>
          </a:bodyPr>
          <a:lstStyle/>
          <a:p>
            <a:pPr fontAlgn="auto">
              <a:spcAft>
                <a:spcPts val="0"/>
              </a:spcAft>
              <a:defRPr/>
            </a:pPr>
            <a:r>
              <a:rPr lang="ja-JP" altLang="en-US" dirty="0" smtClean="0">
                <a:cs typeface="+mj-cs"/>
              </a:rPr>
              <a:t>エネルギーの発電量の内訳</a:t>
            </a:r>
            <a:endParaRPr lang="ja-JP" altLang="en-US" dirty="0">
              <a:cs typeface="+mj-cs"/>
            </a:endParaRPr>
          </a:p>
        </p:txBody>
      </p:sp>
      <p:pic>
        <p:nvPicPr>
          <p:cNvPr id="22531" name="図 2" descr="ピクチャ 3.png"/>
          <p:cNvPicPr>
            <a:picLocks noChangeAspect="1"/>
          </p:cNvPicPr>
          <p:nvPr/>
        </p:nvPicPr>
        <p:blipFill>
          <a:blip r:embed="rId2">
            <a:lum bright="-4000" contrast="12000"/>
          </a:blip>
          <a:srcRect/>
          <a:stretch>
            <a:fillRect/>
          </a:stretch>
        </p:blipFill>
        <p:spPr bwMode="auto">
          <a:xfrm>
            <a:off x="1774825" y="4316413"/>
            <a:ext cx="5594350" cy="2312987"/>
          </a:xfrm>
          <a:prstGeom prst="rect">
            <a:avLst/>
          </a:prstGeom>
          <a:noFill/>
          <a:ln w="9525">
            <a:noFill/>
            <a:miter lim="800000"/>
            <a:headEnd/>
            <a:tailEnd/>
          </a:ln>
        </p:spPr>
      </p:pic>
      <p:graphicFrame>
        <p:nvGraphicFramePr>
          <p:cNvPr id="8" name="グラフ 3"/>
          <p:cNvGraphicFramePr>
            <a:graphicFrameLocks/>
          </p:cNvGraphicFramePr>
          <p:nvPr>
            <p:extLst>
              <p:ext uri="{D42A27DB-BD31-4B8C-83A1-F6EECF244321}">
                <p14:modId xmlns:p14="http://schemas.microsoft.com/office/powerpoint/2010/main" val="1023335568"/>
              </p:ext>
            </p:extLst>
          </p:nvPr>
        </p:nvGraphicFramePr>
        <p:xfrm>
          <a:off x="228600" y="1143000"/>
          <a:ext cx="4457700" cy="2971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グラフ 4"/>
          <p:cNvGraphicFramePr>
            <a:graphicFrameLocks/>
          </p:cNvGraphicFramePr>
          <p:nvPr/>
        </p:nvGraphicFramePr>
        <p:xfrm>
          <a:off x="4419600" y="1143000"/>
          <a:ext cx="4267200" cy="2971800"/>
        </p:xfrm>
        <a:graphic>
          <a:graphicData uri="http://schemas.openxmlformats.org/drawingml/2006/chart">
            <c:chart xmlns:c="http://schemas.openxmlformats.org/drawingml/2006/chart" xmlns:r="http://schemas.openxmlformats.org/officeDocument/2006/relationships" r:id="rId4"/>
          </a:graphicData>
        </a:graphic>
      </p:graphicFrame>
      <p:sp>
        <p:nvSpPr>
          <p:cNvPr id="6" name="正方形/長方形 5"/>
          <p:cNvSpPr/>
          <p:nvPr/>
        </p:nvSpPr>
        <p:spPr>
          <a:xfrm>
            <a:off x="1390650" y="4014788"/>
            <a:ext cx="2133600" cy="307975"/>
          </a:xfrm>
          <a:prstGeom prst="rect">
            <a:avLst/>
          </a:prstGeom>
        </p:spPr>
        <p:txBody>
          <a:bodyPr>
            <a:spAutoFit/>
          </a:bodyPr>
          <a:lstStyle/>
          <a:p>
            <a:pPr>
              <a:defRPr/>
            </a:pPr>
            <a:r>
              <a:rPr lang="ja-JP" altLang="en-US" sz="700" dirty="0">
                <a:solidFill>
                  <a:schemeClr val="tx1">
                    <a:lumMod val="65000"/>
                    <a:lumOff val="35000"/>
                  </a:schemeClr>
                </a:solidFill>
              </a:rPr>
              <a:t>資料：</a:t>
            </a:r>
            <a:r>
              <a:rPr lang="en-US" altLang="ja-JP" sz="700" dirty="0">
                <a:solidFill>
                  <a:schemeClr val="tx1">
                    <a:lumMod val="65000"/>
                    <a:lumOff val="35000"/>
                  </a:schemeClr>
                </a:solidFill>
              </a:rPr>
              <a:t>IEA</a:t>
            </a:r>
            <a:r>
              <a:rPr lang="ja-JP" altLang="en-US" sz="700" dirty="0">
                <a:solidFill>
                  <a:schemeClr val="tx1">
                    <a:lumMod val="65000"/>
                    <a:lumOff val="35000"/>
                  </a:schemeClr>
                </a:solidFill>
              </a:rPr>
              <a:t>「</a:t>
            </a:r>
            <a:r>
              <a:rPr lang="en-US" altLang="ja-JP" sz="700" dirty="0">
                <a:solidFill>
                  <a:schemeClr val="tx1">
                    <a:lumMod val="65000"/>
                    <a:lumOff val="35000"/>
                  </a:schemeClr>
                </a:solidFill>
              </a:rPr>
              <a:t>Energy Balances of OECD Countries</a:t>
            </a:r>
            <a:r>
              <a:rPr lang="ja-JP" altLang="en-US" sz="700" dirty="0">
                <a:solidFill>
                  <a:schemeClr val="tx1">
                    <a:lumMod val="65000"/>
                    <a:lumOff val="35000"/>
                  </a:schemeClr>
                </a:solidFill>
              </a:rPr>
              <a:t>」</a:t>
            </a:r>
            <a:r>
              <a:rPr lang="en-US" altLang="ja-JP" sz="700" dirty="0" err="1">
                <a:solidFill>
                  <a:schemeClr val="tx1">
                    <a:lumMod val="65000"/>
                    <a:lumOff val="35000"/>
                  </a:schemeClr>
                </a:solidFill>
              </a:rPr>
              <a:t>､</a:t>
            </a:r>
            <a:endParaRPr lang="en-US" altLang="ja-JP" sz="700" dirty="0">
              <a:solidFill>
                <a:schemeClr val="tx1">
                  <a:lumMod val="65000"/>
                  <a:lumOff val="35000"/>
                </a:schemeClr>
              </a:solidFill>
            </a:endParaRPr>
          </a:p>
          <a:p>
            <a:pPr>
              <a:defRPr/>
            </a:pPr>
            <a:r>
              <a:rPr lang="en-US" altLang="ja-JP" sz="700" dirty="0">
                <a:solidFill>
                  <a:schemeClr val="tx1">
                    <a:lumMod val="65000"/>
                    <a:lumOff val="35000"/>
                  </a:schemeClr>
                </a:solidFill>
              </a:rPr>
              <a:t> </a:t>
            </a:r>
            <a:r>
              <a:rPr lang="ja-JP" altLang="en-US" sz="700" dirty="0">
                <a:solidFill>
                  <a:schemeClr val="tx1">
                    <a:lumMod val="65000"/>
                    <a:lumOff val="35000"/>
                  </a:schemeClr>
                </a:solidFill>
              </a:rPr>
              <a:t>「</a:t>
            </a:r>
            <a:r>
              <a:rPr lang="en-US" altLang="ja-JP" sz="700" dirty="0">
                <a:solidFill>
                  <a:schemeClr val="tx1">
                    <a:lumMod val="65000"/>
                    <a:lumOff val="35000"/>
                  </a:schemeClr>
                </a:solidFill>
              </a:rPr>
              <a:t>Energy Balances of non-OECD Countries</a:t>
            </a:r>
            <a:r>
              <a:rPr lang="ja-JP" altLang="en-US" sz="700" dirty="0">
                <a:solidFill>
                  <a:schemeClr val="tx1">
                    <a:lumMod val="65000"/>
                    <a:lumOff val="35000"/>
                  </a:schemeClr>
                </a:solidFill>
              </a:rPr>
              <a:t>」</a:t>
            </a:r>
          </a:p>
        </p:txBody>
      </p:sp>
      <p:sp>
        <p:nvSpPr>
          <p:cNvPr id="22535" name="正方形/長方形 6"/>
          <p:cNvSpPr>
            <a:spLocks noChangeArrowheads="1"/>
          </p:cNvSpPr>
          <p:nvPr/>
        </p:nvSpPr>
        <p:spPr bwMode="auto">
          <a:xfrm>
            <a:off x="1774825" y="6353175"/>
            <a:ext cx="4625975" cy="200025"/>
          </a:xfrm>
          <a:prstGeom prst="rect">
            <a:avLst/>
          </a:prstGeom>
          <a:solidFill>
            <a:schemeClr val="bg1"/>
          </a:solidFill>
          <a:ln w="9525">
            <a:noFill/>
            <a:miter lim="800000"/>
            <a:headEnd/>
            <a:tailEnd/>
          </a:ln>
        </p:spPr>
        <p:txBody>
          <a:bodyPr>
            <a:prstTxWarp prst="textNoShape">
              <a:avLst/>
            </a:prstTxWarp>
            <a:spAutoFit/>
          </a:bodyPr>
          <a:lstStyle/>
          <a:p>
            <a:r>
              <a:rPr lang="ja-JP" altLang="en-US" sz="700">
                <a:solidFill>
                  <a:srgbClr val="595959"/>
                </a:solidFill>
              </a:rPr>
              <a:t>資料：</a:t>
            </a:r>
            <a:r>
              <a:rPr lang="en-US" altLang="ja-JP" sz="700">
                <a:solidFill>
                  <a:srgbClr val="595959"/>
                </a:solidFill>
              </a:rPr>
              <a:t>IEA</a:t>
            </a:r>
            <a:r>
              <a:rPr lang="ja-JP" altLang="en-US" sz="700">
                <a:solidFill>
                  <a:srgbClr val="595959"/>
                </a:solidFill>
              </a:rPr>
              <a:t>「</a:t>
            </a:r>
            <a:r>
              <a:rPr lang="en-US" altLang="ja-JP" sz="700">
                <a:solidFill>
                  <a:srgbClr val="595959"/>
                </a:solidFill>
              </a:rPr>
              <a:t>Energy Balances of OECD Countries</a:t>
            </a:r>
            <a:r>
              <a:rPr lang="ja-JP" altLang="en-US" sz="700">
                <a:solidFill>
                  <a:srgbClr val="595959"/>
                </a:solidFill>
              </a:rPr>
              <a:t>」</a:t>
            </a:r>
            <a:r>
              <a:rPr lang="en-US" altLang="ja-JP" sz="700">
                <a:solidFill>
                  <a:srgbClr val="595959"/>
                </a:solidFill>
              </a:rPr>
              <a:t>､ </a:t>
            </a:r>
            <a:r>
              <a:rPr lang="ja-JP" altLang="en-US" sz="700">
                <a:solidFill>
                  <a:srgbClr val="595959"/>
                </a:solidFill>
              </a:rPr>
              <a:t>「</a:t>
            </a:r>
            <a:r>
              <a:rPr lang="en-US" altLang="ja-JP" sz="700">
                <a:solidFill>
                  <a:srgbClr val="595959"/>
                </a:solidFill>
              </a:rPr>
              <a:t>Energy Balances of non-OECD Countries</a:t>
            </a:r>
            <a:r>
              <a:rPr lang="ja-JP" altLang="en-US" sz="700">
                <a:solidFill>
                  <a:srgbClr val="595959"/>
                </a:solidFill>
              </a:rPr>
              <a:t>」</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図 2"/>
          <p:cNvPicPr>
            <a:picLocks noChangeAspect="1"/>
          </p:cNvPicPr>
          <p:nvPr/>
        </p:nvPicPr>
        <p:blipFill>
          <a:blip r:embed="rId3"/>
          <a:srcRect/>
          <a:stretch>
            <a:fillRect/>
          </a:stretch>
        </p:blipFill>
        <p:spPr bwMode="auto">
          <a:xfrm>
            <a:off x="0" y="0"/>
            <a:ext cx="1219200" cy="1219200"/>
          </a:xfrm>
          <a:prstGeom prst="rect">
            <a:avLst/>
          </a:prstGeom>
          <a:noFill/>
          <a:ln w="9525">
            <a:noFill/>
            <a:miter lim="800000"/>
            <a:headEnd/>
            <a:tailEnd/>
          </a:ln>
        </p:spPr>
      </p:pic>
      <p:sp>
        <p:nvSpPr>
          <p:cNvPr id="2" name="タイトル 1"/>
          <p:cNvSpPr>
            <a:spLocks noGrp="1"/>
          </p:cNvSpPr>
          <p:nvPr>
            <p:ph type="title"/>
          </p:nvPr>
        </p:nvSpPr>
        <p:spPr>
          <a:xfrm>
            <a:off x="762000" y="334963"/>
            <a:ext cx="3429000" cy="884237"/>
          </a:xfrm>
        </p:spPr>
        <p:txBody>
          <a:bodyPr/>
          <a:lstStyle/>
          <a:p>
            <a:pPr fontAlgn="auto">
              <a:spcAft>
                <a:spcPts val="0"/>
              </a:spcAft>
              <a:defRPr/>
            </a:pPr>
            <a:r>
              <a:rPr lang="ja-JP" altLang="en-US" dirty="0" smtClean="0">
                <a:cs typeface="+mj-cs"/>
              </a:rPr>
              <a:t>火力エネルギー</a:t>
            </a:r>
            <a:endParaRPr lang="ja-JP" altLang="en-US" dirty="0">
              <a:cs typeface="+mj-cs"/>
            </a:endParaRPr>
          </a:p>
        </p:txBody>
      </p:sp>
      <p:graphicFrame>
        <p:nvGraphicFramePr>
          <p:cNvPr id="6" name="グラフ 5"/>
          <p:cNvGraphicFramePr/>
          <p:nvPr/>
        </p:nvGraphicFramePr>
        <p:xfrm>
          <a:off x="304800" y="1143000"/>
          <a:ext cx="2667000" cy="2590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557" name="グラフ 6"/>
          <p:cNvGraphicFramePr>
            <a:graphicFrameLocks/>
          </p:cNvGraphicFramePr>
          <p:nvPr/>
        </p:nvGraphicFramePr>
        <p:xfrm>
          <a:off x="304800" y="3429000"/>
          <a:ext cx="2667000" cy="2590800"/>
        </p:xfrm>
        <a:graphic>
          <a:graphicData uri="http://schemas.openxmlformats.org/presentationml/2006/ole">
            <mc:AlternateContent xmlns:mc="http://schemas.openxmlformats.org/markup-compatibility/2006">
              <mc:Choice xmlns:v="urn:schemas-microsoft-com:vml" Requires="v">
                <p:oleObj spid="_x0000_s23560" r:id="rId5" imgW="2669827" imgH="2590586" progId="Excel.Sheet.8">
                  <p:embed/>
                </p:oleObj>
              </mc:Choice>
              <mc:Fallback>
                <p:oleObj r:id="rId5" imgW="2669827" imgH="2590586" progId="Excel.Sheet.8">
                  <p:embed/>
                  <p:pic>
                    <p:nvPicPr>
                      <p:cNvPr id="0" name="グラフ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3429000"/>
                        <a:ext cx="26670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558" name="テキスト ボックス 8"/>
          <p:cNvSpPr txBox="1">
            <a:spLocks noChangeArrowheads="1"/>
          </p:cNvSpPr>
          <p:nvPr/>
        </p:nvSpPr>
        <p:spPr bwMode="auto">
          <a:xfrm>
            <a:off x="471488" y="6019800"/>
            <a:ext cx="2333625" cy="523875"/>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エネルギー発電量における</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火力発電の割合</a:t>
            </a:r>
          </a:p>
        </p:txBody>
      </p:sp>
      <p:sp>
        <p:nvSpPr>
          <p:cNvPr id="23559" name="テキスト ボックス 9"/>
          <p:cNvSpPr txBox="1">
            <a:spLocks noChangeArrowheads="1"/>
          </p:cNvSpPr>
          <p:nvPr/>
        </p:nvSpPr>
        <p:spPr bwMode="auto">
          <a:xfrm>
            <a:off x="3657600" y="1524000"/>
            <a:ext cx="4586288" cy="4419600"/>
          </a:xfrm>
          <a:prstGeom prst="rect">
            <a:avLst/>
          </a:prstGeom>
          <a:noFill/>
          <a:ln w="9525">
            <a:noFill/>
            <a:miter lim="800000"/>
            <a:headEnd/>
            <a:tailEnd/>
          </a:ln>
        </p:spPr>
        <p:txBody>
          <a:bodyPr>
            <a:prstTxWarp prst="textNoShape">
              <a:avLst/>
            </a:prstTxWarp>
          </a:bodyPr>
          <a:lstStyle/>
          <a:p>
            <a:r>
              <a:rPr lang="ja-JP" altLang="en-US">
                <a:solidFill>
                  <a:srgbClr val="E75C01"/>
                </a:solidFill>
                <a:latin typeface="ヒラギノ角ゴ Pro W3" pitchFamily="-108" charset="-128"/>
                <a:ea typeface="ヒラギノ角ゴ Pro W3" pitchFamily="-108" charset="-128"/>
                <a:cs typeface="ヒラギノ角ゴ Pro W3" pitchFamily="-108" charset="-128"/>
              </a:rPr>
              <a:t>日本と世界の主力エネルギー</a:t>
            </a:r>
            <a:endParaRPr lang="en-US" altLang="ja-JP">
              <a:solidFill>
                <a:srgbClr val="E75C01"/>
              </a:solidFill>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石炭、石油や天然ガスなどをボイラーで燃やして水を蒸気に変え、その蒸気によりタービンを回し、発電機を回転させて発電する。日本では石油の割合が一番高いが、世界的には石炭の割合が増加している。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日本には</a:t>
            </a:r>
            <a:r>
              <a:rPr lang="en-US" altLang="ja-JP" sz="1600">
                <a:latin typeface="ヒラギノ角ゴ Pro W3" pitchFamily="-108" charset="-128"/>
                <a:ea typeface="ヒラギノ角ゴ Pro W3" pitchFamily="-108" charset="-128"/>
                <a:cs typeface="ヒラギノ角ゴ Pro W3" pitchFamily="-108" charset="-128"/>
              </a:rPr>
              <a:t>193</a:t>
            </a:r>
            <a:r>
              <a:rPr lang="ja-JP" altLang="en-US" sz="1600">
                <a:latin typeface="ヒラギノ角ゴ Pro W3" pitchFamily="-108" charset="-128"/>
                <a:ea typeface="ヒラギノ角ゴ Pro W3" pitchFamily="-108" charset="-128"/>
                <a:cs typeface="ヒラギノ角ゴ Pro W3" pitchFamily="-108" charset="-128"/>
              </a:rPr>
              <a:t>の発電所がある。発電量の調整が容易のため、需要にあわせた発電ができる。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デメリット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石炭や石油などの化石燃料を燃やすので、</a:t>
            </a:r>
            <a:r>
              <a:rPr lang="en-US" altLang="ja-JP" sz="1600">
                <a:latin typeface="ヒラギノ角ゴ Pro W3" pitchFamily="-108" charset="-128"/>
                <a:ea typeface="ヒラギノ角ゴ Pro W3" pitchFamily="-108" charset="-128"/>
                <a:cs typeface="ヒラギノ角ゴ Pro W3" pitchFamily="-108" charset="-128"/>
              </a:rPr>
              <a:t>CO2</a:t>
            </a:r>
            <a:r>
              <a:rPr lang="ja-JP" altLang="en-US" sz="1600">
                <a:latin typeface="ヒラギノ角ゴ Pro W3" pitchFamily="-108" charset="-128"/>
                <a:ea typeface="ヒラギノ角ゴ Pro W3" pitchFamily="-108" charset="-128"/>
                <a:cs typeface="ヒラギノ角ゴ Pro W3" pitchFamily="-108" charset="-128"/>
              </a:rPr>
              <a:t>を増やし温暖化の要因となってしまう。</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579438"/>
            <a:ext cx="7467600" cy="563562"/>
          </a:xfrm>
        </p:spPr>
        <p:txBody>
          <a:bodyPr>
            <a:normAutofit fontScale="90000"/>
          </a:bodyPr>
          <a:lstStyle/>
          <a:p>
            <a:pPr fontAlgn="auto">
              <a:spcAft>
                <a:spcPts val="0"/>
              </a:spcAft>
              <a:defRPr/>
            </a:pPr>
            <a:r>
              <a:rPr lang="ja-JP" altLang="en-US" dirty="0" smtClean="0">
                <a:cs typeface="+mj-cs"/>
              </a:rPr>
              <a:t>確認可採埋蔵量</a:t>
            </a:r>
            <a:endParaRPr lang="ja-JP" altLang="en-US" dirty="0">
              <a:cs typeface="+mj-cs"/>
            </a:endParaRPr>
          </a:p>
        </p:txBody>
      </p:sp>
      <p:pic>
        <p:nvPicPr>
          <p:cNvPr id="24579" name="図 3"/>
          <p:cNvPicPr>
            <a:picLocks noChangeAspect="1"/>
          </p:cNvPicPr>
          <p:nvPr/>
        </p:nvPicPr>
        <p:blipFill>
          <a:blip r:embed="rId2"/>
          <a:srcRect/>
          <a:stretch>
            <a:fillRect/>
          </a:stretch>
        </p:blipFill>
        <p:spPr bwMode="auto">
          <a:xfrm>
            <a:off x="609600" y="4800600"/>
            <a:ext cx="1066800" cy="1066800"/>
          </a:xfrm>
          <a:prstGeom prst="rect">
            <a:avLst/>
          </a:prstGeom>
          <a:noFill/>
          <a:ln w="9525">
            <a:noFill/>
            <a:miter lim="800000"/>
            <a:headEnd/>
            <a:tailEnd/>
          </a:ln>
        </p:spPr>
      </p:pic>
      <p:pic>
        <p:nvPicPr>
          <p:cNvPr id="24580" name="図 4"/>
          <p:cNvPicPr>
            <a:picLocks noChangeAspect="1"/>
          </p:cNvPicPr>
          <p:nvPr/>
        </p:nvPicPr>
        <p:blipFill>
          <a:blip r:embed="rId3"/>
          <a:srcRect/>
          <a:stretch>
            <a:fillRect/>
          </a:stretch>
        </p:blipFill>
        <p:spPr bwMode="auto">
          <a:xfrm>
            <a:off x="609600" y="1371600"/>
            <a:ext cx="1066800" cy="1066800"/>
          </a:xfrm>
          <a:prstGeom prst="rect">
            <a:avLst/>
          </a:prstGeom>
          <a:noFill/>
          <a:ln w="9525">
            <a:noFill/>
            <a:miter lim="800000"/>
            <a:headEnd/>
            <a:tailEnd/>
          </a:ln>
        </p:spPr>
      </p:pic>
      <p:pic>
        <p:nvPicPr>
          <p:cNvPr id="24581" name="図 5"/>
          <p:cNvPicPr>
            <a:picLocks noChangeAspect="1"/>
          </p:cNvPicPr>
          <p:nvPr/>
        </p:nvPicPr>
        <p:blipFill>
          <a:blip r:embed="rId4"/>
          <a:srcRect/>
          <a:stretch>
            <a:fillRect/>
          </a:stretch>
        </p:blipFill>
        <p:spPr bwMode="auto">
          <a:xfrm>
            <a:off x="601663" y="3048000"/>
            <a:ext cx="990600" cy="990600"/>
          </a:xfrm>
          <a:prstGeom prst="rect">
            <a:avLst/>
          </a:prstGeom>
          <a:noFill/>
          <a:ln w="9525">
            <a:noFill/>
            <a:miter lim="800000"/>
            <a:headEnd/>
            <a:tailEnd/>
          </a:ln>
        </p:spPr>
      </p:pic>
      <p:sp>
        <p:nvSpPr>
          <p:cNvPr id="24582" name="テキスト ボックス 6"/>
          <p:cNvSpPr txBox="1">
            <a:spLocks noChangeArrowheads="1"/>
          </p:cNvSpPr>
          <p:nvPr/>
        </p:nvSpPr>
        <p:spPr bwMode="auto">
          <a:xfrm>
            <a:off x="788988" y="2438400"/>
            <a:ext cx="658812" cy="369888"/>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石油</a:t>
            </a:r>
          </a:p>
        </p:txBody>
      </p:sp>
      <p:sp>
        <p:nvSpPr>
          <p:cNvPr id="24583" name="テキスト ボックス 7"/>
          <p:cNvSpPr txBox="1">
            <a:spLocks noChangeArrowheads="1"/>
          </p:cNvSpPr>
          <p:nvPr/>
        </p:nvSpPr>
        <p:spPr bwMode="auto">
          <a:xfrm>
            <a:off x="601663" y="4038600"/>
            <a:ext cx="1108075" cy="369888"/>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天然ガス</a:t>
            </a:r>
          </a:p>
        </p:txBody>
      </p:sp>
      <p:sp>
        <p:nvSpPr>
          <p:cNvPr id="24584" name="テキスト ボックス 8"/>
          <p:cNvSpPr txBox="1">
            <a:spLocks noChangeArrowheads="1"/>
          </p:cNvSpPr>
          <p:nvPr/>
        </p:nvSpPr>
        <p:spPr bwMode="auto">
          <a:xfrm>
            <a:off x="819150" y="6019800"/>
            <a:ext cx="647700" cy="369888"/>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石炭</a:t>
            </a:r>
          </a:p>
        </p:txBody>
      </p:sp>
      <p:sp>
        <p:nvSpPr>
          <p:cNvPr id="10" name="右矢印 9"/>
          <p:cNvSpPr/>
          <p:nvPr/>
        </p:nvSpPr>
        <p:spPr>
          <a:xfrm>
            <a:off x="1981200" y="1905000"/>
            <a:ext cx="20574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1" name="右矢印 10"/>
          <p:cNvSpPr/>
          <p:nvPr/>
        </p:nvSpPr>
        <p:spPr>
          <a:xfrm>
            <a:off x="2057400" y="5181600"/>
            <a:ext cx="55626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2" name="右矢印 11"/>
          <p:cNvSpPr/>
          <p:nvPr/>
        </p:nvSpPr>
        <p:spPr>
          <a:xfrm>
            <a:off x="2057400" y="3581400"/>
            <a:ext cx="25146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3" name="テキスト ボックス 12"/>
          <p:cNvSpPr txBox="1"/>
          <p:nvPr/>
        </p:nvSpPr>
        <p:spPr>
          <a:xfrm>
            <a:off x="4092575" y="1763713"/>
            <a:ext cx="1339850" cy="523875"/>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41.6</a:t>
            </a:r>
            <a:r>
              <a:rPr lang="ja-JP" altLang="en-US" sz="2800" dirty="0">
                <a:solidFill>
                  <a:schemeClr val="accent2">
                    <a:lumMod val="50000"/>
                  </a:schemeClr>
                </a:solidFill>
                <a:latin typeface="ヒラギノ角ゴ Pro W3"/>
                <a:ea typeface="ヒラギノ角ゴ Pro W3"/>
                <a:cs typeface="ヒラギノ角ゴ Pro W3"/>
              </a:rPr>
              <a:t>年</a:t>
            </a:r>
          </a:p>
        </p:txBody>
      </p:sp>
      <p:sp>
        <p:nvSpPr>
          <p:cNvPr id="14" name="テキスト ボックス 13"/>
          <p:cNvSpPr txBox="1"/>
          <p:nvPr/>
        </p:nvSpPr>
        <p:spPr>
          <a:xfrm>
            <a:off x="4681538" y="3429000"/>
            <a:ext cx="1338262" cy="523875"/>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60.3</a:t>
            </a:r>
            <a:r>
              <a:rPr lang="ja-JP" altLang="en-US" sz="2800" dirty="0">
                <a:solidFill>
                  <a:schemeClr val="accent2">
                    <a:lumMod val="50000"/>
                  </a:schemeClr>
                </a:solidFill>
                <a:latin typeface="ヒラギノ角ゴ Pro W3"/>
                <a:ea typeface="ヒラギノ角ゴ Pro W3"/>
                <a:cs typeface="ヒラギノ角ゴ Pro W3"/>
              </a:rPr>
              <a:t>年</a:t>
            </a:r>
          </a:p>
        </p:txBody>
      </p:sp>
      <p:sp>
        <p:nvSpPr>
          <p:cNvPr id="15" name="テキスト ボックス 14"/>
          <p:cNvSpPr txBox="1"/>
          <p:nvPr/>
        </p:nvSpPr>
        <p:spPr>
          <a:xfrm>
            <a:off x="7620000" y="5038725"/>
            <a:ext cx="1250950" cy="523875"/>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133</a:t>
            </a:r>
            <a:r>
              <a:rPr lang="ja-JP" altLang="en-US" sz="2800" dirty="0">
                <a:solidFill>
                  <a:schemeClr val="accent2">
                    <a:lumMod val="50000"/>
                  </a:schemeClr>
                </a:solidFill>
                <a:latin typeface="ヒラギノ角ゴ Pro W3"/>
                <a:ea typeface="ヒラギノ角ゴ Pro W3"/>
                <a:cs typeface="ヒラギノ角ゴ Pro W3"/>
              </a:rPr>
              <a:t>年</a:t>
            </a:r>
          </a:p>
        </p:txBody>
      </p:sp>
      <p:sp>
        <p:nvSpPr>
          <p:cNvPr id="18" name="テキスト ボックス 17"/>
          <p:cNvSpPr txBox="1"/>
          <p:nvPr/>
        </p:nvSpPr>
        <p:spPr>
          <a:xfrm>
            <a:off x="6019800" y="6248400"/>
            <a:ext cx="2416175" cy="430213"/>
          </a:xfrm>
          <a:prstGeom prst="rect">
            <a:avLst/>
          </a:prstGeom>
          <a:noFill/>
        </p:spPr>
        <p:txBody>
          <a:bodyPr wrap="none">
            <a:spAutoFit/>
          </a:bodyPr>
          <a:lstStyle/>
          <a:p>
            <a:pPr>
              <a:defRPr/>
            </a:pPr>
            <a:r>
              <a:rPr lang="en-US" altLang="ja-JP" sz="1400" dirty="0">
                <a:latin typeface="ヒラギノ角ゴ Pro W3"/>
                <a:ea typeface="ヒラギノ角ゴ Pro W3"/>
                <a:cs typeface="ヒラギノ角ゴ Pro W3"/>
              </a:rPr>
              <a:t>2007</a:t>
            </a:r>
            <a:r>
              <a:rPr lang="ja-JP" altLang="en-US" sz="1400" dirty="0">
                <a:latin typeface="ヒラギノ角ゴ Pro W3"/>
                <a:ea typeface="ヒラギノ角ゴ Pro W3"/>
                <a:cs typeface="ヒラギノ角ゴ Pro W3"/>
              </a:rPr>
              <a:t>年末時点、</a:t>
            </a:r>
            <a:r>
              <a:rPr lang="en-US" altLang="ja-JP" sz="1400" dirty="0">
                <a:latin typeface="ヒラギノ角ゴ Pro W3"/>
                <a:ea typeface="ヒラギノ角ゴ Pro W3"/>
                <a:cs typeface="ヒラギノ角ゴ Pro W3"/>
              </a:rPr>
              <a:t>R/L</a:t>
            </a:r>
            <a:r>
              <a:rPr lang="ja-JP" altLang="en-US" sz="1400" dirty="0">
                <a:latin typeface="ヒラギノ角ゴ Pro W3"/>
                <a:ea typeface="ヒラギノ角ゴ Pro W3"/>
                <a:cs typeface="ヒラギノ角ゴ Pro W3"/>
              </a:rPr>
              <a:t>レシオ</a:t>
            </a:r>
            <a:endParaRPr lang="en-US" altLang="ja-JP" sz="1400" dirty="0">
              <a:latin typeface="ヒラギノ角ゴ Pro W3"/>
              <a:ea typeface="ヒラギノ角ゴ Pro W3"/>
              <a:cs typeface="ヒラギノ角ゴ Pro W3"/>
            </a:endParaRPr>
          </a:p>
          <a:p>
            <a:pPr>
              <a:defRPr/>
            </a:pPr>
            <a:r>
              <a:rPr lang="ja-JP" altLang="en-US" sz="800" dirty="0">
                <a:solidFill>
                  <a:schemeClr val="tx1">
                    <a:lumMod val="75000"/>
                    <a:lumOff val="25000"/>
                  </a:schemeClr>
                </a:solidFill>
                <a:latin typeface="ヒラギノ角ゴ Pro W3"/>
                <a:ea typeface="ヒラギノ角ゴ Pro W3"/>
                <a:cs typeface="ヒラギノ角ゴ Pro W3"/>
              </a:rPr>
              <a:t>出展：</a:t>
            </a:r>
            <a:r>
              <a:rPr lang="en-US" altLang="ja-JP" sz="800" dirty="0" err="1">
                <a:solidFill>
                  <a:schemeClr val="tx1">
                    <a:lumMod val="75000"/>
                    <a:lumOff val="25000"/>
                  </a:schemeClr>
                </a:solidFill>
                <a:latin typeface="ヒラギノ角ゴ Pro W3"/>
                <a:ea typeface="ヒラギノ角ゴ Pro W3"/>
                <a:cs typeface="ヒラギノ角ゴ Pro W3"/>
              </a:rPr>
              <a:t>『</a:t>
            </a:r>
            <a:r>
              <a:rPr lang="ja-JP" altLang="en-US" sz="800" dirty="0">
                <a:solidFill>
                  <a:schemeClr val="tx1">
                    <a:lumMod val="75000"/>
                    <a:lumOff val="25000"/>
                  </a:schemeClr>
                </a:solidFill>
                <a:latin typeface="ヒラギノ角ゴ Pro W3"/>
                <a:ea typeface="ヒラギノ角ゴ Pro W3"/>
                <a:cs typeface="ヒラギノ角ゴ Pro W3"/>
              </a:rPr>
              <a:t>データから読み解くエネルギー問題</a:t>
            </a:r>
            <a:r>
              <a:rPr lang="en-US" altLang="ja-JP" sz="800" dirty="0" err="1">
                <a:solidFill>
                  <a:schemeClr val="tx1">
                    <a:lumMod val="75000"/>
                    <a:lumOff val="25000"/>
                  </a:schemeClr>
                </a:solidFill>
                <a:latin typeface="ヒラギノ角ゴ Pro W3"/>
                <a:ea typeface="ヒラギノ角ゴ Pro W3"/>
                <a:cs typeface="ヒラギノ角ゴ Pro W3"/>
              </a:rPr>
              <a:t>』</a:t>
            </a:r>
            <a:endParaRPr lang="ja-JP" altLang="en-US" sz="800" dirty="0">
              <a:solidFill>
                <a:schemeClr val="tx1">
                  <a:lumMod val="75000"/>
                  <a:lumOff val="25000"/>
                </a:schemeClr>
              </a:solidFill>
              <a:latin typeface="ヒラギノ角ゴ Pro W3"/>
              <a:ea typeface="ヒラギノ角ゴ Pro W3"/>
              <a:cs typeface="ヒラギノ角ゴ Pro W3"/>
            </a:endParaRPr>
          </a:p>
        </p:txBody>
      </p:sp>
      <p:grpSp>
        <p:nvGrpSpPr>
          <p:cNvPr id="23" name="図形グループ 22"/>
          <p:cNvGrpSpPr/>
          <p:nvPr/>
        </p:nvGrpSpPr>
        <p:grpSpPr>
          <a:xfrm>
            <a:off x="3525838" y="1306513"/>
            <a:ext cx="1023937" cy="4560887"/>
            <a:chOff x="3525838" y="1306513"/>
            <a:chExt cx="1023937" cy="4560887"/>
          </a:xfrm>
        </p:grpSpPr>
        <p:cxnSp>
          <p:nvCxnSpPr>
            <p:cNvPr id="17" name="直線コネクタ 16"/>
            <p:cNvCxnSpPr/>
            <p:nvPr/>
          </p:nvCxnSpPr>
          <p:spPr>
            <a:xfrm rot="5400000">
              <a:off x="1943101" y="3770312"/>
              <a:ext cx="4191000" cy="3175"/>
            </a:xfrm>
            <a:prstGeom prst="line">
              <a:avLst/>
            </a:prstGeom>
            <a:ln/>
          </p:spPr>
          <p:style>
            <a:lnRef idx="2">
              <a:schemeClr val="accent2"/>
            </a:lnRef>
            <a:fillRef idx="0">
              <a:schemeClr val="accent2"/>
            </a:fillRef>
            <a:effectRef idx="1">
              <a:schemeClr val="accent2"/>
            </a:effectRef>
            <a:fontRef idx="minor">
              <a:schemeClr val="tx1"/>
            </a:fontRef>
          </p:style>
        </p:cxnSp>
        <p:sp>
          <p:nvSpPr>
            <p:cNvPr id="19" name="テキスト ボックス 18"/>
            <p:cNvSpPr txBox="1"/>
            <p:nvPr/>
          </p:nvSpPr>
          <p:spPr>
            <a:xfrm>
              <a:off x="3525838" y="1306513"/>
              <a:ext cx="1023937" cy="369887"/>
            </a:xfrm>
            <a:prstGeom prst="rect">
              <a:avLst/>
            </a:prstGeom>
            <a:noFill/>
          </p:spPr>
          <p:txBody>
            <a:bodyPr wrap="none">
              <a:spAutoFit/>
            </a:bodyPr>
            <a:lstStyle/>
            <a:p>
              <a:pPr>
                <a:defRPr/>
              </a:pPr>
              <a:r>
                <a:rPr lang="en-US" altLang="ja-JP" dirty="0">
                  <a:solidFill>
                    <a:schemeClr val="accent6">
                      <a:lumMod val="50000"/>
                    </a:schemeClr>
                  </a:solidFill>
                  <a:latin typeface="ヒラギノ角ゴ ProN W3"/>
                  <a:ea typeface="ヒラギノ角ゴ ProN W3"/>
                  <a:cs typeface="ヒラギノ角ゴ ProN W3"/>
                </a:rPr>
                <a:t>2048</a:t>
              </a:r>
              <a:r>
                <a:rPr lang="ja-JP" altLang="en-US" dirty="0">
                  <a:solidFill>
                    <a:schemeClr val="accent6">
                      <a:lumMod val="50000"/>
                    </a:schemeClr>
                  </a:solidFill>
                  <a:latin typeface="ヒラギノ角ゴ ProN W3"/>
                  <a:ea typeface="ヒラギノ角ゴ ProN W3"/>
                  <a:cs typeface="ヒラギノ角ゴ ProN W3"/>
                </a:rPr>
                <a:t>年</a:t>
              </a:r>
            </a:p>
          </p:txBody>
        </p:sp>
      </p:grpSp>
      <p:grpSp>
        <p:nvGrpSpPr>
          <p:cNvPr id="24" name="図形グループ 23"/>
          <p:cNvGrpSpPr/>
          <p:nvPr/>
        </p:nvGrpSpPr>
        <p:grpSpPr>
          <a:xfrm>
            <a:off x="4170363" y="3003550"/>
            <a:ext cx="1022350" cy="2808288"/>
            <a:chOff x="4170363" y="3003550"/>
            <a:chExt cx="1022350" cy="2808288"/>
          </a:xfrm>
        </p:grpSpPr>
        <p:sp>
          <p:nvSpPr>
            <p:cNvPr id="21" name="テキスト ボックス 20"/>
            <p:cNvSpPr txBox="1"/>
            <p:nvPr/>
          </p:nvSpPr>
          <p:spPr>
            <a:xfrm>
              <a:off x="4170363" y="3003550"/>
              <a:ext cx="1022350" cy="369888"/>
            </a:xfrm>
            <a:prstGeom prst="rect">
              <a:avLst/>
            </a:prstGeom>
            <a:noFill/>
          </p:spPr>
          <p:txBody>
            <a:bodyPr wrap="none">
              <a:spAutoFit/>
            </a:bodyPr>
            <a:lstStyle/>
            <a:p>
              <a:pPr>
                <a:defRPr/>
              </a:pPr>
              <a:r>
                <a:rPr lang="en-US" altLang="ja-JP" dirty="0">
                  <a:solidFill>
                    <a:schemeClr val="accent6">
                      <a:lumMod val="50000"/>
                    </a:schemeClr>
                  </a:solidFill>
                  <a:latin typeface="ヒラギノ角ゴ ProN W3"/>
                  <a:ea typeface="ヒラギノ角ゴ ProN W3"/>
                  <a:cs typeface="ヒラギノ角ゴ ProN W3"/>
                </a:rPr>
                <a:t>2067</a:t>
              </a:r>
              <a:r>
                <a:rPr lang="ja-JP" altLang="en-US" dirty="0">
                  <a:solidFill>
                    <a:schemeClr val="accent6">
                      <a:lumMod val="50000"/>
                    </a:schemeClr>
                  </a:solidFill>
                  <a:latin typeface="ヒラギノ角ゴ ProN W3"/>
                  <a:ea typeface="ヒラギノ角ゴ ProN W3"/>
                  <a:cs typeface="ヒラギノ角ゴ ProN W3"/>
                </a:rPr>
                <a:t>年</a:t>
              </a:r>
            </a:p>
          </p:txBody>
        </p:sp>
        <p:cxnSp>
          <p:nvCxnSpPr>
            <p:cNvPr id="22" name="直線コネクタ 21"/>
            <p:cNvCxnSpPr/>
            <p:nvPr/>
          </p:nvCxnSpPr>
          <p:spPr>
            <a:xfrm rot="5400000">
              <a:off x="3350419" y="4591844"/>
              <a:ext cx="2438400" cy="1588"/>
            </a:xfrm>
            <a:prstGeom prst="line">
              <a:avLst/>
            </a:prstGeom>
            <a:ln/>
          </p:spPr>
          <p:style>
            <a:lnRef idx="2">
              <a:schemeClr val="accent2"/>
            </a:lnRef>
            <a:fillRef idx="0">
              <a:schemeClr val="accent2"/>
            </a:fillRef>
            <a:effectRef idx="1">
              <a:schemeClr val="accent2"/>
            </a:effectRef>
            <a:fontRef idx="minor">
              <a:schemeClr val="tx1"/>
            </a:fontRef>
          </p:style>
        </p:cxnSp>
      </p:grpSp>
      <p:grpSp>
        <p:nvGrpSpPr>
          <p:cNvPr id="26" name="図形グループ 25"/>
          <p:cNvGrpSpPr/>
          <p:nvPr/>
        </p:nvGrpSpPr>
        <p:grpSpPr>
          <a:xfrm>
            <a:off x="7108825" y="4408488"/>
            <a:ext cx="1022350" cy="1403350"/>
            <a:chOff x="7108825" y="4408488"/>
            <a:chExt cx="1022350" cy="1403350"/>
          </a:xfrm>
        </p:grpSpPr>
        <p:sp>
          <p:nvSpPr>
            <p:cNvPr id="20" name="テキスト ボックス 19"/>
            <p:cNvSpPr txBox="1"/>
            <p:nvPr/>
          </p:nvSpPr>
          <p:spPr>
            <a:xfrm>
              <a:off x="7108825" y="4408488"/>
              <a:ext cx="1022350" cy="368300"/>
            </a:xfrm>
            <a:prstGeom prst="rect">
              <a:avLst/>
            </a:prstGeom>
            <a:noFill/>
          </p:spPr>
          <p:txBody>
            <a:bodyPr wrap="none">
              <a:spAutoFit/>
            </a:bodyPr>
            <a:lstStyle/>
            <a:p>
              <a:pPr>
                <a:defRPr/>
              </a:pPr>
              <a:r>
                <a:rPr lang="en-US" altLang="ja-JP" dirty="0">
                  <a:solidFill>
                    <a:schemeClr val="accent6">
                      <a:lumMod val="50000"/>
                    </a:schemeClr>
                  </a:solidFill>
                  <a:latin typeface="ヒラギノ角ゴ ProN W3"/>
                  <a:ea typeface="ヒラギノ角ゴ ProN W3"/>
                  <a:cs typeface="ヒラギノ角ゴ ProN W3"/>
                </a:rPr>
                <a:t>2140</a:t>
              </a:r>
              <a:r>
                <a:rPr lang="ja-JP" altLang="en-US" dirty="0">
                  <a:solidFill>
                    <a:schemeClr val="accent6">
                      <a:lumMod val="50000"/>
                    </a:schemeClr>
                  </a:solidFill>
                  <a:latin typeface="ヒラギノ角ゴ ProN W3"/>
                  <a:ea typeface="ヒラギノ角ゴ ProN W3"/>
                  <a:cs typeface="ヒラギノ角ゴ ProN W3"/>
                </a:rPr>
                <a:t>年</a:t>
              </a:r>
            </a:p>
          </p:txBody>
        </p:sp>
        <p:cxnSp>
          <p:nvCxnSpPr>
            <p:cNvPr id="25" name="直線コネクタ 24"/>
            <p:cNvCxnSpPr/>
            <p:nvPr/>
          </p:nvCxnSpPr>
          <p:spPr>
            <a:xfrm rot="5400000">
              <a:off x="7113588" y="5305425"/>
              <a:ext cx="1011238" cy="1587"/>
            </a:xfrm>
            <a:prstGeom prst="line">
              <a:avLst/>
            </a:prstGeom>
            <a:ln/>
          </p:spPr>
          <p:style>
            <a:lnRef idx="2">
              <a:schemeClr val="accent2"/>
            </a:lnRef>
            <a:fillRef idx="0">
              <a:schemeClr val="accent2"/>
            </a:fillRef>
            <a:effectRef idx="1">
              <a:schemeClr val="accent2"/>
            </a:effectRef>
            <a:fontRef idx="minor">
              <a:schemeClr val="tx1"/>
            </a:fontRef>
          </p:style>
        </p:cxn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7" presetClass="entr" presetSubtype="8"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accel="50000" decel="5000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グラフ 6"/>
          <p:cNvGraphicFramePr>
            <a:graphicFrameLocks/>
          </p:cNvGraphicFramePr>
          <p:nvPr/>
        </p:nvGraphicFramePr>
        <p:xfrm>
          <a:off x="304800" y="3429000"/>
          <a:ext cx="2667000" cy="2590800"/>
        </p:xfrm>
        <a:graphic>
          <a:graphicData uri="http://schemas.openxmlformats.org/presentationml/2006/ole">
            <mc:AlternateContent xmlns:mc="http://schemas.openxmlformats.org/markup-compatibility/2006">
              <mc:Choice xmlns:v="urn:schemas-microsoft-com:vml" Requires="v">
                <p:oleObj spid="_x0000_s25611" r:id="rId3" imgW="2669827" imgH="2590586" progId="Excel.Sheet.8">
                  <p:embed/>
                </p:oleObj>
              </mc:Choice>
              <mc:Fallback>
                <p:oleObj r:id="rId3" imgW="2669827" imgH="2590586" progId="Excel.Sheet.8">
                  <p:embed/>
                  <p:pic>
                    <p:nvPicPr>
                      <p:cNvPr id="0" name="グラフ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429000"/>
                        <a:ext cx="26670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603" name="テキスト ボックス 8"/>
          <p:cNvSpPr txBox="1">
            <a:spLocks noChangeArrowheads="1"/>
          </p:cNvSpPr>
          <p:nvPr/>
        </p:nvSpPr>
        <p:spPr bwMode="auto">
          <a:xfrm>
            <a:off x="471488" y="6019800"/>
            <a:ext cx="2333625" cy="523875"/>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エネルギー発電量における</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原子力発電の割合</a:t>
            </a:r>
          </a:p>
        </p:txBody>
      </p:sp>
      <p:sp>
        <p:nvSpPr>
          <p:cNvPr id="25604" name="テキスト ボックス 9"/>
          <p:cNvSpPr txBox="1">
            <a:spLocks noChangeArrowheads="1"/>
          </p:cNvSpPr>
          <p:nvPr/>
        </p:nvSpPr>
        <p:spPr bwMode="auto">
          <a:xfrm>
            <a:off x="3657600" y="1524000"/>
            <a:ext cx="4586288" cy="5019675"/>
          </a:xfrm>
          <a:prstGeom prst="rect">
            <a:avLst/>
          </a:prstGeom>
          <a:noFill/>
          <a:ln w="9525">
            <a:noFill/>
            <a:miter lim="800000"/>
            <a:headEnd/>
            <a:tailEnd/>
          </a:ln>
        </p:spPr>
        <p:txBody>
          <a:bodyPr>
            <a:prstTxWarp prst="textNoShape">
              <a:avLst/>
            </a:prstTxWarp>
          </a:bodyPr>
          <a:lstStyle/>
          <a:p>
            <a:r>
              <a:rPr lang="ja-JP" altLang="en-US">
                <a:solidFill>
                  <a:srgbClr val="E75C01"/>
                </a:solidFill>
                <a:latin typeface="ヒラギノ角ゴ Pro W3" pitchFamily="-108" charset="-128"/>
                <a:ea typeface="ヒラギノ角ゴ Pro W3" pitchFamily="-108" charset="-128"/>
                <a:cs typeface="ヒラギノ角ゴ Pro W3" pitchFamily="-108" charset="-128"/>
              </a:rPr>
              <a:t>リスクの伴うエネルギー</a:t>
            </a:r>
            <a:endParaRPr lang="en-US" altLang="ja-JP">
              <a:solidFill>
                <a:srgbClr val="E75C01"/>
              </a:solidFill>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原子力の発電はウラン。ウランに中性子がぶつかり、核分裂を起こす。ウラン原子核から中性子が飛び出しさらに分裂を起こす。この過程で発生した熱エネルギーで水を沸騰させ、蒸気を発生させ、タービンを回し、電気をつくる。</a:t>
            </a:r>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日本は世界第</a:t>
            </a:r>
            <a:r>
              <a:rPr lang="en-US" altLang="ja-JP" sz="1600">
                <a:latin typeface="ヒラギノ角ゴ Pro W3" pitchFamily="-108" charset="-128"/>
                <a:ea typeface="ヒラギノ角ゴ Pro W3" pitchFamily="-108" charset="-128"/>
                <a:cs typeface="ヒラギノ角ゴ Pro W3" pitchFamily="-108" charset="-128"/>
              </a:rPr>
              <a:t>3</a:t>
            </a:r>
            <a:r>
              <a:rPr lang="ja-JP" altLang="en-US" sz="1600">
                <a:latin typeface="ヒラギノ角ゴ Pro W3" pitchFamily="-108" charset="-128"/>
                <a:ea typeface="ヒラギノ角ゴ Pro W3" pitchFamily="-108" charset="-128"/>
                <a:cs typeface="ヒラギノ角ゴ Pro W3" pitchFamily="-108" charset="-128"/>
              </a:rPr>
              <a:t>位の原子力発電国。</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発電時には</a:t>
            </a:r>
            <a:r>
              <a:rPr lang="en-US" altLang="ja-JP" sz="1600">
                <a:latin typeface="ヒラギノ角ゴ Pro W3" pitchFamily="-108" charset="-128"/>
                <a:ea typeface="ヒラギノ角ゴ Pro W3" pitchFamily="-108" charset="-128"/>
                <a:cs typeface="ヒラギノ角ゴ Pro W3" pitchFamily="-108" charset="-128"/>
              </a:rPr>
              <a:t>CO2</a:t>
            </a:r>
            <a:r>
              <a:rPr lang="ja-JP" altLang="en-US" sz="1600">
                <a:latin typeface="ヒラギノ角ゴ Pro W3" pitchFamily="-108" charset="-128"/>
                <a:ea typeface="ヒラギノ角ゴ Pro W3" pitchFamily="-108" charset="-128"/>
                <a:cs typeface="ヒラギノ角ゴ Pro W3" pitchFamily="-108" charset="-128"/>
              </a:rPr>
              <a:t>が発生しない。柏崎刈場原子力が稼働すれば、日本の</a:t>
            </a:r>
            <a:r>
              <a:rPr lang="en-US" altLang="ja-JP" sz="1600">
                <a:latin typeface="ヒラギノ角ゴ Pro W3" pitchFamily="-108" charset="-128"/>
                <a:ea typeface="ヒラギノ角ゴ Pro W3" pitchFamily="-108" charset="-128"/>
                <a:cs typeface="ヒラギノ角ゴ Pro W3" pitchFamily="-108" charset="-128"/>
              </a:rPr>
              <a:t>CO2</a:t>
            </a:r>
            <a:r>
              <a:rPr lang="ja-JP" altLang="en-US" sz="1600">
                <a:latin typeface="ヒラギノ角ゴ Pro W3" pitchFamily="-108" charset="-128"/>
                <a:ea typeface="ヒラギノ角ゴ Pro W3" pitchFamily="-108" charset="-128"/>
                <a:cs typeface="ヒラギノ角ゴ Pro W3" pitchFamily="-108" charset="-128"/>
              </a:rPr>
              <a:t>発生量は</a:t>
            </a:r>
            <a:r>
              <a:rPr lang="en-US" altLang="ja-JP" sz="1600">
                <a:latin typeface="ヒラギノ角ゴ Pro W3" pitchFamily="-108" charset="-128"/>
                <a:ea typeface="ヒラギノ角ゴ Pro W3" pitchFamily="-108" charset="-128"/>
                <a:cs typeface="ヒラギノ角ゴ Pro W3" pitchFamily="-108" charset="-128"/>
              </a:rPr>
              <a:t>2%</a:t>
            </a:r>
            <a:r>
              <a:rPr lang="ja-JP" altLang="en-US" sz="1600">
                <a:latin typeface="ヒラギノ角ゴ Pro W3" pitchFamily="-108" charset="-128"/>
                <a:ea typeface="ヒラギノ角ゴ Pro W3" pitchFamily="-108" charset="-128"/>
                <a:cs typeface="ヒラギノ角ゴ Pro W3" pitchFamily="-108" charset="-128"/>
              </a:rPr>
              <a:t>削減される。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デメリット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なんと言っても安全面。万が一事故が起きたときに地域にもたらす損害は膨大。また、廃棄物の処理方法も確立されておらず、かなり先の世代まで危険な廃棄物を残すことになる。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ja-JP" altLang="en-US"/>
          </a:p>
        </p:txBody>
      </p:sp>
      <p:pic>
        <p:nvPicPr>
          <p:cNvPr id="25605" name="図 10"/>
          <p:cNvPicPr>
            <a:picLocks noChangeAspect="1"/>
          </p:cNvPicPr>
          <p:nvPr/>
        </p:nvPicPr>
        <p:blipFill>
          <a:blip r:embed="rId5"/>
          <a:srcRect/>
          <a:stretch>
            <a:fillRect/>
          </a:stretch>
        </p:blipFill>
        <p:spPr bwMode="auto">
          <a:xfrm>
            <a:off x="106363" y="228600"/>
            <a:ext cx="808037" cy="808038"/>
          </a:xfrm>
          <a:prstGeom prst="rect">
            <a:avLst/>
          </a:prstGeom>
          <a:noFill/>
          <a:ln w="9525">
            <a:noFill/>
            <a:miter lim="800000"/>
            <a:headEnd/>
            <a:tailEnd/>
          </a:ln>
        </p:spPr>
      </p:pic>
      <p:sp>
        <p:nvSpPr>
          <p:cNvPr id="2" name="タイトル 1"/>
          <p:cNvSpPr>
            <a:spLocks noGrp="1"/>
          </p:cNvSpPr>
          <p:nvPr>
            <p:ph type="title"/>
          </p:nvPr>
        </p:nvSpPr>
        <p:spPr>
          <a:xfrm>
            <a:off x="762000" y="334963"/>
            <a:ext cx="3429000" cy="884237"/>
          </a:xfrm>
        </p:spPr>
        <p:txBody>
          <a:bodyPr>
            <a:normAutofit fontScale="90000"/>
          </a:bodyPr>
          <a:lstStyle/>
          <a:p>
            <a:pPr fontAlgn="auto">
              <a:spcAft>
                <a:spcPts val="0"/>
              </a:spcAft>
              <a:defRPr/>
            </a:pPr>
            <a:r>
              <a:rPr lang="ja-JP" altLang="en-US" dirty="0" smtClean="0">
                <a:cs typeface="+mj-cs"/>
              </a:rPr>
              <a:t>原子力エネルギー</a:t>
            </a:r>
            <a:endParaRPr lang="ja-JP" altLang="en-US" dirty="0">
              <a:cs typeface="+mj-cs"/>
            </a:endParaRPr>
          </a:p>
        </p:txBody>
      </p:sp>
      <p:graphicFrame>
        <p:nvGraphicFramePr>
          <p:cNvPr id="25607" name="グラフ 12"/>
          <p:cNvGraphicFramePr>
            <a:graphicFrameLocks/>
          </p:cNvGraphicFramePr>
          <p:nvPr/>
        </p:nvGraphicFramePr>
        <p:xfrm>
          <a:off x="304800" y="1219200"/>
          <a:ext cx="2667000" cy="2590800"/>
        </p:xfrm>
        <a:graphic>
          <a:graphicData uri="http://schemas.openxmlformats.org/presentationml/2006/ole">
            <mc:AlternateContent xmlns:mc="http://schemas.openxmlformats.org/markup-compatibility/2006">
              <mc:Choice xmlns:v="urn:schemas-microsoft-com:vml" Requires="v">
                <p:oleObj spid="_x0000_s25612" r:id="rId6" imgW="2669827" imgH="2590586" progId="Excel.Sheet.8">
                  <p:embed/>
                </p:oleObj>
              </mc:Choice>
              <mc:Fallback>
                <p:oleObj r:id="rId6" imgW="2669827" imgH="2590586" progId="Excel.Sheet.8">
                  <p:embed/>
                  <p:pic>
                    <p:nvPicPr>
                      <p:cNvPr id="0" name="グラフ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1219200"/>
                        <a:ext cx="26670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579438"/>
            <a:ext cx="7467600" cy="563562"/>
          </a:xfrm>
        </p:spPr>
        <p:txBody>
          <a:bodyPr>
            <a:normAutofit fontScale="90000"/>
          </a:bodyPr>
          <a:lstStyle/>
          <a:p>
            <a:pPr fontAlgn="auto">
              <a:spcAft>
                <a:spcPts val="0"/>
              </a:spcAft>
              <a:defRPr/>
            </a:pPr>
            <a:r>
              <a:rPr lang="ja-JP" altLang="en-US" dirty="0" smtClean="0">
                <a:cs typeface="+mj-cs"/>
              </a:rPr>
              <a:t>確認可採埋蔵量</a:t>
            </a:r>
            <a:endParaRPr lang="ja-JP" altLang="en-US" dirty="0">
              <a:cs typeface="+mj-cs"/>
            </a:endParaRPr>
          </a:p>
        </p:txBody>
      </p:sp>
      <p:grpSp>
        <p:nvGrpSpPr>
          <p:cNvPr id="26627" name="図形グループ 25"/>
          <p:cNvGrpSpPr>
            <a:grpSpLocks/>
          </p:cNvGrpSpPr>
          <p:nvPr/>
        </p:nvGrpSpPr>
        <p:grpSpPr bwMode="auto">
          <a:xfrm>
            <a:off x="666750" y="1395413"/>
            <a:ext cx="6815138" cy="3562350"/>
            <a:chOff x="457200" y="1371600"/>
            <a:chExt cx="8261871" cy="4320064"/>
          </a:xfrm>
        </p:grpSpPr>
        <p:pic>
          <p:nvPicPr>
            <p:cNvPr id="26637" name="図 3"/>
            <p:cNvPicPr>
              <a:picLocks noChangeAspect="1"/>
            </p:cNvPicPr>
            <p:nvPr/>
          </p:nvPicPr>
          <p:blipFill>
            <a:blip r:embed="rId2"/>
            <a:srcRect/>
            <a:stretch>
              <a:fillRect/>
            </a:stretch>
          </p:blipFill>
          <p:spPr bwMode="auto">
            <a:xfrm>
              <a:off x="457200" y="4255532"/>
              <a:ext cx="1066800" cy="1066800"/>
            </a:xfrm>
            <a:prstGeom prst="rect">
              <a:avLst/>
            </a:prstGeom>
            <a:noFill/>
            <a:ln w="9525">
              <a:noFill/>
              <a:miter lim="800000"/>
              <a:headEnd/>
              <a:tailEnd/>
            </a:ln>
          </p:spPr>
        </p:pic>
        <p:pic>
          <p:nvPicPr>
            <p:cNvPr id="26638" name="図 4"/>
            <p:cNvPicPr>
              <a:picLocks noChangeAspect="1"/>
            </p:cNvPicPr>
            <p:nvPr/>
          </p:nvPicPr>
          <p:blipFill>
            <a:blip r:embed="rId3"/>
            <a:srcRect/>
            <a:stretch>
              <a:fillRect/>
            </a:stretch>
          </p:blipFill>
          <p:spPr bwMode="auto">
            <a:xfrm>
              <a:off x="609600" y="1371600"/>
              <a:ext cx="1066800" cy="1066800"/>
            </a:xfrm>
            <a:prstGeom prst="rect">
              <a:avLst/>
            </a:prstGeom>
            <a:noFill/>
            <a:ln w="9525">
              <a:noFill/>
              <a:miter lim="800000"/>
              <a:headEnd/>
              <a:tailEnd/>
            </a:ln>
          </p:spPr>
        </p:pic>
        <p:pic>
          <p:nvPicPr>
            <p:cNvPr id="26639" name="図 5"/>
            <p:cNvPicPr>
              <a:picLocks noChangeAspect="1"/>
            </p:cNvPicPr>
            <p:nvPr/>
          </p:nvPicPr>
          <p:blipFill>
            <a:blip r:embed="rId4"/>
            <a:srcRect/>
            <a:stretch>
              <a:fillRect/>
            </a:stretch>
          </p:blipFill>
          <p:spPr bwMode="auto">
            <a:xfrm>
              <a:off x="457200" y="2807732"/>
              <a:ext cx="990600" cy="990600"/>
            </a:xfrm>
            <a:prstGeom prst="rect">
              <a:avLst/>
            </a:prstGeom>
            <a:noFill/>
            <a:ln w="9525">
              <a:noFill/>
              <a:miter lim="800000"/>
              <a:headEnd/>
              <a:tailEnd/>
            </a:ln>
          </p:spPr>
        </p:pic>
        <p:sp>
          <p:nvSpPr>
            <p:cNvPr id="26640" name="テキスト ボックス 6"/>
            <p:cNvSpPr txBox="1">
              <a:spLocks noChangeArrowheads="1"/>
            </p:cNvSpPr>
            <p:nvPr/>
          </p:nvSpPr>
          <p:spPr bwMode="auto">
            <a:xfrm>
              <a:off x="788645" y="2438400"/>
              <a:ext cx="659155" cy="369332"/>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石油</a:t>
              </a:r>
            </a:p>
          </p:txBody>
        </p:sp>
        <p:sp>
          <p:nvSpPr>
            <p:cNvPr id="26641" name="テキスト ボックス 7"/>
            <p:cNvSpPr txBox="1">
              <a:spLocks noChangeArrowheads="1"/>
            </p:cNvSpPr>
            <p:nvPr/>
          </p:nvSpPr>
          <p:spPr bwMode="auto">
            <a:xfrm>
              <a:off x="492204" y="3798332"/>
              <a:ext cx="1107996" cy="369332"/>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天然ガス</a:t>
              </a:r>
            </a:p>
          </p:txBody>
        </p:sp>
        <p:sp>
          <p:nvSpPr>
            <p:cNvPr id="26642" name="テキスト ボックス 8"/>
            <p:cNvSpPr txBox="1">
              <a:spLocks noChangeArrowheads="1"/>
            </p:cNvSpPr>
            <p:nvPr/>
          </p:nvSpPr>
          <p:spPr bwMode="auto">
            <a:xfrm>
              <a:off x="788645" y="5322332"/>
              <a:ext cx="646331" cy="369332"/>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石炭</a:t>
              </a:r>
            </a:p>
          </p:txBody>
        </p:sp>
        <p:sp>
          <p:nvSpPr>
            <p:cNvPr id="10" name="右矢印 9"/>
            <p:cNvSpPr/>
            <p:nvPr/>
          </p:nvSpPr>
          <p:spPr>
            <a:xfrm>
              <a:off x="1981200" y="1905000"/>
              <a:ext cx="20574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1" name="右矢印 10"/>
            <p:cNvSpPr/>
            <p:nvPr/>
          </p:nvSpPr>
          <p:spPr>
            <a:xfrm>
              <a:off x="1905000" y="4636532"/>
              <a:ext cx="55626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2" name="右矢印 11"/>
            <p:cNvSpPr/>
            <p:nvPr/>
          </p:nvSpPr>
          <p:spPr>
            <a:xfrm>
              <a:off x="1912244" y="3341132"/>
              <a:ext cx="25146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3" name="テキスト ボックス 12"/>
            <p:cNvSpPr txBox="1"/>
            <p:nvPr/>
          </p:nvSpPr>
          <p:spPr>
            <a:xfrm>
              <a:off x="4092578" y="1764333"/>
              <a:ext cx="1339451" cy="523644"/>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41.6</a:t>
              </a:r>
              <a:r>
                <a:rPr lang="ja-JP" altLang="en-US" sz="2800" dirty="0">
                  <a:solidFill>
                    <a:schemeClr val="accent2">
                      <a:lumMod val="50000"/>
                    </a:schemeClr>
                  </a:solidFill>
                  <a:latin typeface="ヒラギノ角ゴ Pro W3"/>
                  <a:ea typeface="ヒラギノ角ゴ Pro W3"/>
                  <a:cs typeface="ヒラギノ角ゴ Pro W3"/>
                </a:rPr>
                <a:t>年</a:t>
              </a:r>
            </a:p>
          </p:txBody>
        </p:sp>
        <p:sp>
          <p:nvSpPr>
            <p:cNvPr id="14" name="テキスト ボックス 13"/>
            <p:cNvSpPr txBox="1"/>
            <p:nvPr/>
          </p:nvSpPr>
          <p:spPr>
            <a:xfrm>
              <a:off x="4537136" y="3188953"/>
              <a:ext cx="1337527" cy="523644"/>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60.3</a:t>
              </a:r>
              <a:r>
                <a:rPr lang="ja-JP" altLang="en-US" sz="2800" dirty="0">
                  <a:solidFill>
                    <a:schemeClr val="accent2">
                      <a:lumMod val="50000"/>
                    </a:schemeClr>
                  </a:solidFill>
                  <a:latin typeface="ヒラギノ角ゴ Pro W3"/>
                  <a:ea typeface="ヒラギノ角ゴ Pro W3"/>
                  <a:cs typeface="ヒラギノ角ゴ Pro W3"/>
                </a:rPr>
                <a:t>年</a:t>
              </a:r>
            </a:p>
          </p:txBody>
        </p:sp>
        <p:sp>
          <p:nvSpPr>
            <p:cNvPr id="15" name="テキスト ボックス 14"/>
            <p:cNvSpPr txBox="1"/>
            <p:nvPr/>
          </p:nvSpPr>
          <p:spPr>
            <a:xfrm>
              <a:off x="7468147" y="4494213"/>
              <a:ext cx="1250924" cy="523644"/>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133</a:t>
              </a:r>
              <a:r>
                <a:rPr lang="ja-JP" altLang="en-US" sz="2800" dirty="0">
                  <a:solidFill>
                    <a:schemeClr val="accent2">
                      <a:lumMod val="50000"/>
                    </a:schemeClr>
                  </a:solidFill>
                  <a:latin typeface="ヒラギノ角ゴ Pro W3"/>
                  <a:ea typeface="ヒラギノ角ゴ Pro W3"/>
                  <a:cs typeface="ヒラギノ角ゴ Pro W3"/>
                </a:rPr>
                <a:t>年</a:t>
              </a:r>
            </a:p>
          </p:txBody>
        </p:sp>
      </p:grpSp>
      <p:sp>
        <p:nvSpPr>
          <p:cNvPr id="18" name="テキスト ボックス 17"/>
          <p:cNvSpPr txBox="1"/>
          <p:nvPr/>
        </p:nvSpPr>
        <p:spPr>
          <a:xfrm>
            <a:off x="6019800" y="6248400"/>
            <a:ext cx="2416175" cy="430213"/>
          </a:xfrm>
          <a:prstGeom prst="rect">
            <a:avLst/>
          </a:prstGeom>
          <a:noFill/>
        </p:spPr>
        <p:txBody>
          <a:bodyPr wrap="none">
            <a:spAutoFit/>
          </a:bodyPr>
          <a:lstStyle/>
          <a:p>
            <a:pPr>
              <a:defRPr/>
            </a:pPr>
            <a:r>
              <a:rPr lang="en-US" altLang="ja-JP" sz="1400" dirty="0">
                <a:latin typeface="ヒラギノ角ゴ Pro W3"/>
                <a:ea typeface="ヒラギノ角ゴ Pro W3"/>
                <a:cs typeface="ヒラギノ角ゴ Pro W3"/>
              </a:rPr>
              <a:t>2007</a:t>
            </a:r>
            <a:r>
              <a:rPr lang="ja-JP" altLang="en-US" sz="1400" dirty="0">
                <a:latin typeface="ヒラギノ角ゴ Pro W3"/>
                <a:ea typeface="ヒラギノ角ゴ Pro W3"/>
                <a:cs typeface="ヒラギノ角ゴ Pro W3"/>
              </a:rPr>
              <a:t>年末時点、</a:t>
            </a:r>
            <a:r>
              <a:rPr lang="en-US" altLang="ja-JP" sz="1400" dirty="0">
                <a:latin typeface="ヒラギノ角ゴ Pro W3"/>
                <a:ea typeface="ヒラギノ角ゴ Pro W3"/>
                <a:cs typeface="ヒラギノ角ゴ Pro W3"/>
              </a:rPr>
              <a:t>R/L</a:t>
            </a:r>
            <a:r>
              <a:rPr lang="ja-JP" altLang="en-US" sz="1400" dirty="0">
                <a:latin typeface="ヒラギノ角ゴ Pro W3"/>
                <a:ea typeface="ヒラギノ角ゴ Pro W3"/>
                <a:cs typeface="ヒラギノ角ゴ Pro W3"/>
              </a:rPr>
              <a:t>レシオ</a:t>
            </a:r>
            <a:endParaRPr lang="en-US" altLang="ja-JP" sz="1400" dirty="0">
              <a:latin typeface="ヒラギノ角ゴ Pro W3"/>
              <a:ea typeface="ヒラギノ角ゴ Pro W3"/>
              <a:cs typeface="ヒラギノ角ゴ Pro W3"/>
            </a:endParaRPr>
          </a:p>
          <a:p>
            <a:pPr>
              <a:defRPr/>
            </a:pPr>
            <a:r>
              <a:rPr lang="ja-JP" altLang="en-US" sz="800" dirty="0">
                <a:solidFill>
                  <a:schemeClr val="tx1">
                    <a:lumMod val="75000"/>
                    <a:lumOff val="25000"/>
                  </a:schemeClr>
                </a:solidFill>
                <a:latin typeface="ヒラギノ角ゴ Pro W3"/>
                <a:ea typeface="ヒラギノ角ゴ Pro W3"/>
                <a:cs typeface="ヒラギノ角ゴ Pro W3"/>
              </a:rPr>
              <a:t>出展：</a:t>
            </a:r>
            <a:r>
              <a:rPr lang="en-US" altLang="ja-JP" sz="800" dirty="0" err="1">
                <a:solidFill>
                  <a:schemeClr val="tx1">
                    <a:lumMod val="75000"/>
                    <a:lumOff val="25000"/>
                  </a:schemeClr>
                </a:solidFill>
                <a:latin typeface="ヒラギノ角ゴ Pro W3"/>
                <a:ea typeface="ヒラギノ角ゴ Pro W3"/>
                <a:cs typeface="ヒラギノ角ゴ Pro W3"/>
              </a:rPr>
              <a:t>『</a:t>
            </a:r>
            <a:r>
              <a:rPr lang="ja-JP" altLang="en-US" sz="800" dirty="0">
                <a:solidFill>
                  <a:schemeClr val="tx1">
                    <a:lumMod val="75000"/>
                    <a:lumOff val="25000"/>
                  </a:schemeClr>
                </a:solidFill>
                <a:latin typeface="ヒラギノ角ゴ Pro W3"/>
                <a:ea typeface="ヒラギノ角ゴ Pro W3"/>
                <a:cs typeface="ヒラギノ角ゴ Pro W3"/>
              </a:rPr>
              <a:t>データから読み解くエネルギー問題</a:t>
            </a:r>
            <a:r>
              <a:rPr lang="en-US" altLang="ja-JP" sz="800" dirty="0" err="1">
                <a:solidFill>
                  <a:schemeClr val="tx1">
                    <a:lumMod val="75000"/>
                    <a:lumOff val="25000"/>
                  </a:schemeClr>
                </a:solidFill>
                <a:latin typeface="ヒラギノ角ゴ Pro W3"/>
                <a:ea typeface="ヒラギノ角ゴ Pro W3"/>
                <a:cs typeface="ヒラギノ角ゴ Pro W3"/>
              </a:rPr>
              <a:t>』</a:t>
            </a:r>
            <a:endParaRPr lang="ja-JP" altLang="en-US" sz="800" dirty="0">
              <a:solidFill>
                <a:schemeClr val="tx1">
                  <a:lumMod val="75000"/>
                  <a:lumOff val="25000"/>
                </a:schemeClr>
              </a:solidFill>
              <a:latin typeface="ヒラギノ角ゴ Pro W3"/>
              <a:ea typeface="ヒラギノ角ゴ Pro W3"/>
              <a:cs typeface="ヒラギノ角ゴ Pro W3"/>
            </a:endParaRPr>
          </a:p>
        </p:txBody>
      </p:sp>
      <p:pic>
        <p:nvPicPr>
          <p:cNvPr id="26631" name="図 26"/>
          <p:cNvPicPr>
            <a:picLocks noChangeAspect="1"/>
          </p:cNvPicPr>
          <p:nvPr/>
        </p:nvPicPr>
        <p:blipFill>
          <a:blip r:embed="rId5"/>
          <a:srcRect/>
          <a:stretch>
            <a:fillRect/>
          </a:stretch>
        </p:blipFill>
        <p:spPr bwMode="auto">
          <a:xfrm>
            <a:off x="739775" y="5005388"/>
            <a:ext cx="808038" cy="809625"/>
          </a:xfrm>
          <a:prstGeom prst="rect">
            <a:avLst/>
          </a:prstGeom>
          <a:noFill/>
          <a:ln w="9525">
            <a:noFill/>
            <a:miter lim="800000"/>
            <a:headEnd/>
            <a:tailEnd/>
          </a:ln>
        </p:spPr>
      </p:pic>
      <p:sp>
        <p:nvSpPr>
          <p:cNvPr id="26632" name="テキスト ボックス 27"/>
          <p:cNvSpPr txBox="1">
            <a:spLocks noChangeArrowheads="1"/>
          </p:cNvSpPr>
          <p:nvPr/>
        </p:nvSpPr>
        <p:spPr bwMode="auto">
          <a:xfrm>
            <a:off x="722313" y="5815013"/>
            <a:ext cx="877887" cy="368300"/>
          </a:xfrm>
          <a:prstGeom prst="rect">
            <a:avLst/>
          </a:prstGeom>
          <a:noFill/>
          <a:ln w="9525">
            <a:noFill/>
            <a:miter lim="800000"/>
            <a:headEnd/>
            <a:tailEnd/>
          </a:ln>
        </p:spPr>
        <p:txBody>
          <a:bodyPr wrap="none">
            <a:prstTxWarp prst="textNoShape">
              <a:avLst/>
            </a:prstTxWarp>
            <a:spAutoFit/>
          </a:bodyPr>
          <a:lstStyle/>
          <a:p>
            <a:r>
              <a:rPr lang="ja-JP" altLang="en-US">
                <a:solidFill>
                  <a:srgbClr val="CF6868"/>
                </a:solidFill>
                <a:latin typeface="ヒラギノ角ゴ Pro W3" pitchFamily="-108" charset="-128"/>
                <a:ea typeface="ヒラギノ角ゴ Pro W3" pitchFamily="-108" charset="-128"/>
                <a:cs typeface="ヒラギノ角ゴ Pro W3" pitchFamily="-108" charset="-128"/>
              </a:rPr>
              <a:t>ウラン</a:t>
            </a:r>
          </a:p>
        </p:txBody>
      </p:sp>
      <p:sp>
        <p:nvSpPr>
          <p:cNvPr id="29" name="右矢印 28"/>
          <p:cNvSpPr/>
          <p:nvPr/>
        </p:nvSpPr>
        <p:spPr>
          <a:xfrm>
            <a:off x="1924276" y="5392698"/>
            <a:ext cx="2266724"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grpSp>
        <p:nvGrpSpPr>
          <p:cNvPr id="23" name="図形グループ 22"/>
          <p:cNvGrpSpPr/>
          <p:nvPr/>
        </p:nvGrpSpPr>
        <p:grpSpPr>
          <a:xfrm>
            <a:off x="3679825" y="4746625"/>
            <a:ext cx="1925638" cy="1381125"/>
            <a:chOff x="3679825" y="4746625"/>
            <a:chExt cx="1925638" cy="1381125"/>
          </a:xfrm>
        </p:grpSpPr>
        <p:sp>
          <p:nvSpPr>
            <p:cNvPr id="20" name="テキスト ボックス 19"/>
            <p:cNvSpPr txBox="1"/>
            <p:nvPr/>
          </p:nvSpPr>
          <p:spPr>
            <a:xfrm>
              <a:off x="3679825" y="4746625"/>
              <a:ext cx="1022350" cy="368300"/>
            </a:xfrm>
            <a:prstGeom prst="rect">
              <a:avLst/>
            </a:prstGeom>
            <a:noFill/>
          </p:spPr>
          <p:txBody>
            <a:bodyPr wrap="none">
              <a:spAutoFit/>
            </a:bodyPr>
            <a:lstStyle/>
            <a:p>
              <a:pPr>
                <a:defRPr/>
              </a:pPr>
              <a:r>
                <a:rPr lang="en-US" altLang="ja-JP" dirty="0">
                  <a:solidFill>
                    <a:schemeClr val="accent6">
                      <a:lumMod val="50000"/>
                    </a:schemeClr>
                  </a:solidFill>
                  <a:latin typeface="ヒラギノ角ゴ ProN W3"/>
                  <a:ea typeface="ヒラギノ角ゴ ProN W3"/>
                  <a:cs typeface="ヒラギノ角ゴ ProN W3"/>
                </a:rPr>
                <a:t>2077</a:t>
              </a:r>
              <a:r>
                <a:rPr lang="ja-JP" altLang="en-US" dirty="0">
                  <a:solidFill>
                    <a:schemeClr val="accent6">
                      <a:lumMod val="50000"/>
                    </a:schemeClr>
                  </a:solidFill>
                  <a:latin typeface="ヒラギノ角ゴ ProN W3"/>
                  <a:ea typeface="ヒラギノ角ゴ ProN W3"/>
                  <a:cs typeface="ヒラギノ角ゴ ProN W3"/>
                </a:rPr>
                <a:t>年</a:t>
              </a:r>
            </a:p>
          </p:txBody>
        </p:sp>
        <p:cxnSp>
          <p:nvCxnSpPr>
            <p:cNvPr id="25" name="直線コネクタ 24"/>
            <p:cNvCxnSpPr/>
            <p:nvPr/>
          </p:nvCxnSpPr>
          <p:spPr>
            <a:xfrm rot="5400000">
              <a:off x="3683794" y="5620544"/>
              <a:ext cx="10128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30" name="テキスト ボックス 29"/>
            <p:cNvSpPr txBox="1"/>
            <p:nvPr/>
          </p:nvSpPr>
          <p:spPr>
            <a:xfrm>
              <a:off x="4267200" y="5245100"/>
              <a:ext cx="1338263" cy="523875"/>
            </a:xfrm>
            <a:prstGeom prst="rect">
              <a:avLst/>
            </a:prstGeom>
            <a:noFill/>
          </p:spPr>
          <p:txBody>
            <a:bodyPr wrap="none">
              <a:spAutoFit/>
            </a:bodyPr>
            <a:lstStyle/>
            <a:p>
              <a:pPr>
                <a:defRPr/>
              </a:pPr>
              <a:r>
                <a:rPr lang="en-US" altLang="ja-JP" sz="2800" dirty="0">
                  <a:solidFill>
                    <a:schemeClr val="accent2">
                      <a:lumMod val="50000"/>
                    </a:schemeClr>
                  </a:solidFill>
                  <a:latin typeface="ヒラギノ角ゴ Pro W3"/>
                  <a:ea typeface="ヒラギノ角ゴ Pro W3"/>
                  <a:cs typeface="ヒラギノ角ゴ Pro W3"/>
                </a:rPr>
                <a:t>70.5</a:t>
              </a:r>
              <a:r>
                <a:rPr lang="ja-JP" altLang="en-US" sz="2800" dirty="0">
                  <a:solidFill>
                    <a:schemeClr val="accent2">
                      <a:lumMod val="50000"/>
                    </a:schemeClr>
                  </a:solidFill>
                  <a:latin typeface="ヒラギノ角ゴ Pro W3"/>
                  <a:ea typeface="ヒラギノ角ゴ Pro W3"/>
                  <a:cs typeface="ヒラギノ角ゴ Pro W3"/>
                </a:rPr>
                <a:t>年</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304800" y="152400"/>
            <a:ext cx="7467600" cy="563563"/>
          </a:xfrm>
        </p:spPr>
        <p:txBody>
          <a:bodyPr>
            <a:normAutofit fontScale="90000"/>
          </a:bodyPr>
          <a:lstStyle/>
          <a:p>
            <a:pPr fontAlgn="auto">
              <a:spcAft>
                <a:spcPts val="0"/>
              </a:spcAft>
              <a:defRPr/>
            </a:pPr>
            <a:r>
              <a:rPr lang="ja-JP" altLang="en-US" dirty="0" smtClean="0">
                <a:cs typeface="+mj-cs"/>
              </a:rPr>
              <a:t>原子力エネルギーのリスク　</a:t>
            </a:r>
            <a:r>
              <a:rPr lang="en-US" altLang="ja-JP" dirty="0" smtClean="0">
                <a:cs typeface="+mj-cs"/>
              </a:rPr>
              <a:t>-1-</a:t>
            </a:r>
            <a:endParaRPr lang="ja-JP" altLang="en-US" dirty="0">
              <a:cs typeface="+mj-cs"/>
            </a:endParaRPr>
          </a:p>
        </p:txBody>
      </p:sp>
      <p:sp>
        <p:nvSpPr>
          <p:cNvPr id="27651" name="テキスト ボックス 7"/>
          <p:cNvSpPr txBox="1">
            <a:spLocks noChangeArrowheads="1"/>
          </p:cNvSpPr>
          <p:nvPr/>
        </p:nvSpPr>
        <p:spPr bwMode="auto">
          <a:xfrm>
            <a:off x="762000" y="833438"/>
            <a:ext cx="6022975" cy="461962"/>
          </a:xfrm>
          <a:prstGeom prst="rect">
            <a:avLst/>
          </a:prstGeom>
          <a:noFill/>
          <a:ln w="9525">
            <a:noFill/>
            <a:miter lim="800000"/>
            <a:headEnd/>
            <a:tailEnd/>
          </a:ln>
        </p:spPr>
        <p:txBody>
          <a:bodyPr wrap="none">
            <a:prstTxWarp prst="textNoShape">
              <a:avLst/>
            </a:prstTxWarp>
            <a:spAutoFit/>
          </a:bodyPr>
          <a:lstStyle/>
          <a:p>
            <a:r>
              <a:rPr lang="ja-JP" altLang="en-US" sz="2400">
                <a:latin typeface="ヒラギノ角ゴ Pro W3" pitchFamily="-108" charset="-128"/>
                <a:ea typeface="ヒラギノ角ゴ Pro W3" pitchFamily="-108" charset="-128"/>
                <a:cs typeface="ヒラギノ角ゴ Pro W3" pitchFamily="-108" charset="-128"/>
              </a:rPr>
              <a:t>原子力エネルギーは安全なエネルギーか？</a:t>
            </a:r>
          </a:p>
        </p:txBody>
      </p:sp>
      <p:sp>
        <p:nvSpPr>
          <p:cNvPr id="9" name="テキスト ボックス 8"/>
          <p:cNvSpPr txBox="1">
            <a:spLocks noChangeArrowheads="1"/>
          </p:cNvSpPr>
          <p:nvPr/>
        </p:nvSpPr>
        <p:spPr bwMode="auto">
          <a:xfrm>
            <a:off x="609600" y="2514600"/>
            <a:ext cx="7010400" cy="4114800"/>
          </a:xfrm>
          <a:prstGeom prst="rect">
            <a:avLst/>
          </a:prstGeom>
          <a:noFill/>
          <a:ln w="9525">
            <a:noFill/>
            <a:miter lim="800000"/>
            <a:headEnd/>
            <a:tailEnd/>
          </a:ln>
        </p:spPr>
        <p:txBody>
          <a:bodyPr>
            <a:prstTxWarp prst="textNoShape">
              <a:avLst/>
            </a:prstTxWarp>
          </a:bodyPr>
          <a:lstStyle/>
          <a:p>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海外</a:t>
            </a:r>
            <a:endParaRPr lang="en-US" altLang="ja-JP" sz="1600" dirty="0">
              <a:solidFill>
                <a:srgbClr val="9D3232"/>
              </a:solidFill>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1979</a:t>
            </a:r>
            <a:r>
              <a:rPr lang="ja-JP" altLang="en-US" sz="1600" dirty="0">
                <a:latin typeface="ヒラギノ角ゴ Pro W3" pitchFamily="-108" charset="-128"/>
                <a:ea typeface="ヒラギノ角ゴ Pro W3" pitchFamily="-108" charset="-128"/>
                <a:cs typeface="ヒラギノ角ゴ Pro W3" pitchFamily="-108" charset="-128"/>
              </a:rPr>
              <a:t>年　米国スリーマイルアイランド</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1986</a:t>
            </a:r>
            <a:r>
              <a:rPr lang="ja-JP" altLang="en-US" sz="1600" dirty="0">
                <a:latin typeface="ヒラギノ角ゴ Pro W3" pitchFamily="-108" charset="-128"/>
                <a:ea typeface="ヒラギノ角ゴ Pro W3" pitchFamily="-108" charset="-128"/>
                <a:cs typeface="ヒラギノ角ゴ Pro W3" pitchFamily="-108" charset="-128"/>
              </a:rPr>
              <a:t>年　ソビエトチェルノブイリ</a:t>
            </a:r>
            <a:endParaRPr lang="en-US" altLang="ja-JP" sz="1600" dirty="0">
              <a:latin typeface="ヒラギノ角ゴ Pro W3" pitchFamily="-108" charset="-128"/>
              <a:ea typeface="ヒラギノ角ゴ Pro W3" pitchFamily="-108" charset="-128"/>
              <a:cs typeface="ヒラギノ角ゴ Pro W3" pitchFamily="-108" charset="-128"/>
            </a:endParaRPr>
          </a:p>
          <a:p>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国内</a:t>
            </a:r>
            <a:endParaRPr lang="en-US" altLang="ja-JP" sz="1600" dirty="0">
              <a:solidFill>
                <a:srgbClr val="9D3232"/>
              </a:solidFill>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1978</a:t>
            </a:r>
            <a:r>
              <a:rPr lang="ja-JP" altLang="en-US" sz="1600" dirty="0">
                <a:latin typeface="ヒラギノ角ゴ Pro W3" pitchFamily="-108" charset="-128"/>
                <a:ea typeface="ヒラギノ角ゴ Pro W3" pitchFamily="-108" charset="-128"/>
                <a:cs typeface="ヒラギノ角ゴ Pro W3" pitchFamily="-108" charset="-128"/>
              </a:rPr>
              <a:t>年　東京電力福島第一原子力発電所三号機事故</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1995</a:t>
            </a:r>
            <a:r>
              <a:rPr lang="ja-JP" altLang="en-US" sz="1600" dirty="0">
                <a:latin typeface="ヒラギノ角ゴ Pro W3" pitchFamily="-108" charset="-128"/>
                <a:ea typeface="ヒラギノ角ゴ Pro W3" pitchFamily="-108" charset="-128"/>
                <a:cs typeface="ヒラギノ角ゴ Pro W3" pitchFamily="-108" charset="-128"/>
              </a:rPr>
              <a:t>年　動力炉・核燃料開発事業団高速増殖炉「もんじゅ」事故</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1997</a:t>
            </a:r>
            <a:r>
              <a:rPr lang="ja-JP" altLang="en-US" sz="1600" dirty="0">
                <a:latin typeface="ヒラギノ角ゴ Pro W3" pitchFamily="-108" charset="-128"/>
                <a:ea typeface="ヒラギノ角ゴ Pro W3" pitchFamily="-108" charset="-128"/>
                <a:cs typeface="ヒラギノ角ゴ Pro W3" pitchFamily="-108" charset="-128"/>
              </a:rPr>
              <a:t>年　</a:t>
            </a:r>
            <a:r>
              <a:rPr lang="ja-JP" altLang="en-US" sz="1400" dirty="0">
                <a:latin typeface="ヒラギノ角ゴ Pro W3" pitchFamily="-108" charset="-128"/>
                <a:ea typeface="ヒラギノ角ゴ Pro W3" pitchFamily="-108" charset="-128"/>
                <a:cs typeface="ヒラギノ角ゴ Pro W3" pitchFamily="-108" charset="-128"/>
              </a:rPr>
              <a:t>動力炉・核燃料開発事業団東海再処理アスファルト固化施設爆発事故</a:t>
            </a:r>
            <a:endParaRPr lang="en-US" altLang="ja-JP" sz="14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1999</a:t>
            </a:r>
            <a:r>
              <a:rPr lang="ja-JP" altLang="en-US" sz="1600" dirty="0">
                <a:latin typeface="ヒラギノ角ゴ Pro W3" pitchFamily="-108" charset="-128"/>
                <a:ea typeface="ヒラギノ角ゴ Pro W3" pitchFamily="-108" charset="-128"/>
                <a:cs typeface="ヒラギノ角ゴ Pro W3" pitchFamily="-108" charset="-128"/>
              </a:rPr>
              <a:t>年　北陸電力志賀原子力発電第</a:t>
            </a:r>
            <a:r>
              <a:rPr lang="en-US" altLang="ja-JP" sz="1600" dirty="0">
                <a:latin typeface="ヒラギノ角ゴ Pro W3" pitchFamily="-108" charset="-128"/>
                <a:ea typeface="ヒラギノ角ゴ Pro W3" pitchFamily="-108" charset="-128"/>
                <a:cs typeface="ヒラギノ角ゴ Pro W3" pitchFamily="-108" charset="-128"/>
              </a:rPr>
              <a:t>1</a:t>
            </a:r>
            <a:r>
              <a:rPr lang="ja-JP" altLang="en-US" sz="1600" dirty="0">
                <a:latin typeface="ヒラギノ角ゴ Pro W3" pitchFamily="-108" charset="-128"/>
                <a:ea typeface="ヒラギノ角ゴ Pro W3" pitchFamily="-108" charset="-128"/>
                <a:cs typeface="ヒラギノ角ゴ Pro W3" pitchFamily="-108" charset="-128"/>
              </a:rPr>
              <a:t>号機事故</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1999</a:t>
            </a:r>
            <a:r>
              <a:rPr lang="ja-JP" altLang="en-US" sz="1600" dirty="0">
                <a:latin typeface="ヒラギノ角ゴ Pro W3" pitchFamily="-108" charset="-128"/>
                <a:ea typeface="ヒラギノ角ゴ Pro W3" pitchFamily="-108" charset="-128"/>
                <a:cs typeface="ヒラギノ角ゴ Pro W3" pitchFamily="-108" charset="-128"/>
              </a:rPr>
              <a:t>年　東海</a:t>
            </a:r>
            <a:r>
              <a:rPr lang="en-US" altLang="ja-JP" sz="1600" dirty="0">
                <a:latin typeface="ヒラギノ角ゴ Pro W3" pitchFamily="-108" charset="-128"/>
                <a:ea typeface="ヒラギノ角ゴ Pro W3" pitchFamily="-108" charset="-128"/>
                <a:cs typeface="ヒラギノ角ゴ Pro W3" pitchFamily="-108" charset="-128"/>
              </a:rPr>
              <a:t>JOC</a:t>
            </a:r>
            <a:r>
              <a:rPr lang="ja-JP" altLang="en-US" sz="1600" dirty="0">
                <a:latin typeface="ヒラギノ角ゴ Pro W3" pitchFamily="-108" charset="-128"/>
                <a:ea typeface="ヒラギノ角ゴ Pro W3" pitchFamily="-108" charset="-128"/>
                <a:cs typeface="ヒラギノ角ゴ Pro W3" pitchFamily="-108" charset="-128"/>
              </a:rPr>
              <a:t>臨界事故</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2004</a:t>
            </a:r>
            <a:r>
              <a:rPr lang="ja-JP" altLang="en-US" sz="1600" dirty="0">
                <a:latin typeface="ヒラギノ角ゴ Pro W3" pitchFamily="-108" charset="-128"/>
                <a:ea typeface="ヒラギノ角ゴ Pro W3" pitchFamily="-108" charset="-128"/>
                <a:cs typeface="ヒラギノ角ゴ Pro W3" pitchFamily="-108" charset="-128"/>
              </a:rPr>
              <a:t>年　関西電力美浜発電所</a:t>
            </a:r>
            <a:r>
              <a:rPr lang="en-US" altLang="ja-JP" sz="1600" dirty="0">
                <a:latin typeface="ヒラギノ角ゴ Pro W3" pitchFamily="-108" charset="-128"/>
                <a:ea typeface="ヒラギノ角ゴ Pro W3" pitchFamily="-108" charset="-128"/>
                <a:cs typeface="ヒラギノ角ゴ Pro W3" pitchFamily="-108" charset="-128"/>
              </a:rPr>
              <a:t>3</a:t>
            </a:r>
            <a:r>
              <a:rPr lang="ja-JP" altLang="en-US" sz="1600" dirty="0">
                <a:latin typeface="ヒラギノ角ゴ Pro W3" pitchFamily="-108" charset="-128"/>
                <a:ea typeface="ヒラギノ角ゴ Pro W3" pitchFamily="-108" charset="-128"/>
                <a:cs typeface="ヒラギノ角ゴ Pro W3" pitchFamily="-108" charset="-128"/>
              </a:rPr>
              <a:t>号機二次系配管破損事故</a:t>
            </a:r>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latin typeface="ヒラギノ角ゴ Pro W3" pitchFamily="-108" charset="-128"/>
                <a:ea typeface="ヒラギノ角ゴ Pro W3" pitchFamily="-108" charset="-128"/>
                <a:cs typeface="ヒラギノ角ゴ Pro W3" pitchFamily="-108" charset="-128"/>
              </a:rPr>
              <a:t>・</a:t>
            </a:r>
            <a:r>
              <a:rPr lang="en-US" altLang="ja-JP" sz="1600" dirty="0">
                <a:latin typeface="ヒラギノ角ゴ Pro W3" pitchFamily="-108" charset="-128"/>
                <a:ea typeface="ヒラギノ角ゴ Pro W3" pitchFamily="-108" charset="-128"/>
                <a:cs typeface="ヒラギノ角ゴ Pro W3" pitchFamily="-108" charset="-128"/>
              </a:rPr>
              <a:t>2007</a:t>
            </a:r>
            <a:r>
              <a:rPr lang="ja-JP" altLang="en-US" sz="1600" dirty="0">
                <a:latin typeface="ヒラギノ角ゴ Pro W3" pitchFamily="-108" charset="-128"/>
                <a:ea typeface="ヒラギノ角ゴ Pro W3" pitchFamily="-108" charset="-128"/>
                <a:cs typeface="ヒラギノ角ゴ Pro W3" pitchFamily="-108" charset="-128"/>
              </a:rPr>
              <a:t>年　新潟県中越沖地震に伴う柏崎刈羽原子力発電所事故</a:t>
            </a:r>
            <a:endParaRPr lang="en-US" altLang="ja-JP" sz="1600" dirty="0">
              <a:latin typeface="ヒラギノ角ゴ Pro W3" pitchFamily="-108" charset="-128"/>
              <a:ea typeface="ヒラギノ角ゴ Pro W3" pitchFamily="-108" charset="-128"/>
              <a:cs typeface="ヒラギノ角ゴ Pro W3" pitchFamily="-108" charset="-128"/>
            </a:endParaRPr>
          </a:p>
          <a:p>
            <a:endParaRPr lang="en-US" altLang="ja-JP" sz="1600" dirty="0">
              <a:solidFill>
                <a:srgbClr val="9D3232"/>
              </a:solidFill>
              <a:latin typeface="ヒラギノ角ゴ Pro W3" pitchFamily="-108" charset="-128"/>
              <a:ea typeface="ヒラギノ角ゴ Pro W3" pitchFamily="-108" charset="-128"/>
              <a:cs typeface="ヒラギノ角ゴ Pro W3" pitchFamily="-108" charset="-128"/>
            </a:endParaRPr>
          </a:p>
          <a:p>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日本の原発の事故・トラブルの報告件数</a:t>
            </a:r>
            <a:endParaRPr lang="en-US" altLang="ja-JP" sz="1600" dirty="0">
              <a:solidFill>
                <a:srgbClr val="9D3232"/>
              </a:solidFill>
              <a:latin typeface="ヒラギノ角ゴ Pro W3" pitchFamily="-108" charset="-128"/>
              <a:ea typeface="ヒラギノ角ゴ Pro W3" pitchFamily="-108" charset="-128"/>
              <a:cs typeface="ヒラギノ角ゴ Pro W3" pitchFamily="-108" charset="-128"/>
            </a:endParaRPr>
          </a:p>
          <a:p>
            <a:r>
              <a:rPr lang="en-US" altLang="ja-JP" sz="1600" dirty="0">
                <a:solidFill>
                  <a:srgbClr val="9D3232"/>
                </a:solidFill>
                <a:latin typeface="ヒラギノ角ゴ Pro W3" pitchFamily="-108" charset="-128"/>
                <a:ea typeface="ヒラギノ角ゴ Pro W3" pitchFamily="-108" charset="-128"/>
                <a:cs typeface="ヒラギノ角ゴ Pro W3" pitchFamily="-108" charset="-128"/>
              </a:rPr>
              <a:t>→15</a:t>
            </a:r>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回</a:t>
            </a:r>
            <a:r>
              <a:rPr lang="en-US" altLang="ja-JP" sz="1600" dirty="0">
                <a:solidFill>
                  <a:srgbClr val="9D3232"/>
                </a:solidFill>
                <a:latin typeface="ヒラギノ角ゴ Pro W3" pitchFamily="-108" charset="-128"/>
                <a:ea typeface="ヒラギノ角ゴ Pro W3" pitchFamily="-108" charset="-128"/>
                <a:cs typeface="ヒラギノ角ゴ Pro W3" pitchFamily="-108" charset="-128"/>
              </a:rPr>
              <a:t>/</a:t>
            </a:r>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年（</a:t>
            </a:r>
            <a:r>
              <a:rPr lang="en-US" altLang="ja-JP" sz="1600" dirty="0">
                <a:solidFill>
                  <a:srgbClr val="9D3232"/>
                </a:solidFill>
                <a:latin typeface="ヒラギノ角ゴ Pro W3" pitchFamily="-108" charset="-128"/>
                <a:ea typeface="ヒラギノ角ゴ Pro W3" pitchFamily="-108" charset="-128"/>
                <a:cs typeface="ヒラギノ角ゴ Pro W3" pitchFamily="-108" charset="-128"/>
              </a:rPr>
              <a:t>2006</a:t>
            </a:r>
            <a:r>
              <a:rPr lang="ja-JP" altLang="en-US" sz="1600" dirty="0">
                <a:solidFill>
                  <a:srgbClr val="9D3232"/>
                </a:solidFill>
                <a:latin typeface="ヒラギノ角ゴ Pro W3" pitchFamily="-108" charset="-128"/>
                <a:ea typeface="ヒラギノ角ゴ Pro W3" pitchFamily="-108" charset="-128"/>
                <a:cs typeface="ヒラギノ角ゴ Pro W3" pitchFamily="-108" charset="-128"/>
              </a:rPr>
              <a:t>年）</a:t>
            </a:r>
            <a:endParaRPr lang="en-US" altLang="ja-JP" sz="1600" dirty="0">
              <a:solidFill>
                <a:srgbClr val="9D3232"/>
              </a:solidFill>
              <a:latin typeface="ヒラギノ角ゴ Pro W3" pitchFamily="-108" charset="-128"/>
              <a:ea typeface="ヒラギノ角ゴ Pro W3" pitchFamily="-108" charset="-128"/>
              <a:cs typeface="ヒラギノ角ゴ Pro W3" pitchFamily="-108" charset="-128"/>
            </a:endParaRPr>
          </a:p>
          <a:p>
            <a:endParaRPr lang="ja-JP" altLang="en-US" dirty="0"/>
          </a:p>
        </p:txBody>
      </p:sp>
      <p:grpSp>
        <p:nvGrpSpPr>
          <p:cNvPr id="2" name="図形グループ 14"/>
          <p:cNvGrpSpPr>
            <a:grpSpLocks/>
          </p:cNvGrpSpPr>
          <p:nvPr/>
        </p:nvGrpSpPr>
        <p:grpSpPr bwMode="auto">
          <a:xfrm>
            <a:off x="2667000" y="1447800"/>
            <a:ext cx="5394325" cy="919163"/>
            <a:chOff x="2667000" y="1447800"/>
            <a:chExt cx="5394025" cy="918864"/>
          </a:xfrm>
        </p:grpSpPr>
        <p:sp>
          <p:nvSpPr>
            <p:cNvPr id="27654" name="正方形/長方形 10"/>
            <p:cNvSpPr>
              <a:spLocks noChangeArrowheads="1"/>
            </p:cNvSpPr>
            <p:nvPr/>
          </p:nvSpPr>
          <p:spPr bwMode="auto">
            <a:xfrm>
              <a:off x="2667000" y="1904999"/>
              <a:ext cx="5394025" cy="461665"/>
            </a:xfrm>
            <a:prstGeom prst="rect">
              <a:avLst/>
            </a:prstGeom>
            <a:noFill/>
            <a:ln w="9525">
              <a:noFill/>
              <a:miter lim="800000"/>
              <a:headEnd/>
              <a:tailEnd/>
            </a:ln>
          </p:spPr>
          <p:txBody>
            <a:bodyPr wrap="none">
              <a:prstTxWarp prst="textNoShape">
                <a:avLst/>
              </a:prstTxWarp>
              <a:spAutoFit/>
            </a:bodyPr>
            <a:lstStyle/>
            <a:p>
              <a:pPr algn="ctr"/>
              <a:r>
                <a:rPr lang="ja-JP" altLang="en-US" sz="2400" dirty="0">
                  <a:solidFill>
                    <a:srgbClr val="E75C01"/>
                  </a:solidFill>
                </a:rPr>
                <a:t>今はまだ安全なエネルギーとはいえない</a:t>
              </a:r>
            </a:p>
          </p:txBody>
        </p:sp>
        <p:sp>
          <p:nvSpPr>
            <p:cNvPr id="14" name="下矢印 13"/>
            <p:cNvSpPr/>
            <p:nvPr/>
          </p:nvSpPr>
          <p:spPr>
            <a:xfrm>
              <a:off x="4343400" y="1447800"/>
              <a:ext cx="457200" cy="3810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accel="50000" decel="5000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304800" y="152400"/>
            <a:ext cx="7467600" cy="563563"/>
          </a:xfrm>
        </p:spPr>
        <p:txBody>
          <a:bodyPr>
            <a:normAutofit fontScale="90000"/>
          </a:bodyPr>
          <a:lstStyle/>
          <a:p>
            <a:pPr fontAlgn="auto">
              <a:spcAft>
                <a:spcPts val="0"/>
              </a:spcAft>
              <a:defRPr/>
            </a:pPr>
            <a:r>
              <a:rPr lang="ja-JP" altLang="en-US" dirty="0" smtClean="0">
                <a:cs typeface="+mj-cs"/>
              </a:rPr>
              <a:t>原子力エネルギーのリスク　</a:t>
            </a:r>
            <a:r>
              <a:rPr lang="en-US" altLang="ja-JP" dirty="0" smtClean="0">
                <a:cs typeface="+mj-cs"/>
              </a:rPr>
              <a:t>-2-</a:t>
            </a:r>
            <a:endParaRPr lang="ja-JP" altLang="en-US" dirty="0">
              <a:cs typeface="+mj-cs"/>
            </a:endParaRPr>
          </a:p>
        </p:txBody>
      </p:sp>
      <p:sp>
        <p:nvSpPr>
          <p:cNvPr id="29699" name="テキスト ボックス 7"/>
          <p:cNvSpPr txBox="1">
            <a:spLocks noChangeArrowheads="1"/>
          </p:cNvSpPr>
          <p:nvPr/>
        </p:nvSpPr>
        <p:spPr bwMode="auto">
          <a:xfrm>
            <a:off x="762000" y="833438"/>
            <a:ext cx="6610350" cy="461962"/>
          </a:xfrm>
          <a:prstGeom prst="rect">
            <a:avLst/>
          </a:prstGeom>
          <a:noFill/>
          <a:ln w="9525">
            <a:noFill/>
            <a:miter lim="800000"/>
            <a:headEnd/>
            <a:tailEnd/>
          </a:ln>
        </p:spPr>
        <p:txBody>
          <a:bodyPr wrap="none">
            <a:prstTxWarp prst="textNoShape">
              <a:avLst/>
            </a:prstTxWarp>
            <a:spAutoFit/>
          </a:bodyPr>
          <a:lstStyle/>
          <a:p>
            <a:r>
              <a:rPr lang="ja-JP" altLang="en-US" sz="2400">
                <a:latin typeface="ヒラギノ角ゴ Pro W3" pitchFamily="-108" charset="-128"/>
                <a:ea typeface="ヒラギノ角ゴ Pro W3" pitchFamily="-108" charset="-128"/>
                <a:cs typeface="ヒラギノ角ゴ Pro W3" pitchFamily="-108" charset="-128"/>
              </a:rPr>
              <a:t>原子力エネルギーはクリーンなエネルギーか？</a:t>
            </a:r>
          </a:p>
        </p:txBody>
      </p:sp>
      <p:grpSp>
        <p:nvGrpSpPr>
          <p:cNvPr id="2" name="図形グループ 14"/>
          <p:cNvGrpSpPr>
            <a:grpSpLocks/>
          </p:cNvGrpSpPr>
          <p:nvPr/>
        </p:nvGrpSpPr>
        <p:grpSpPr bwMode="auto">
          <a:xfrm>
            <a:off x="3048000" y="1447800"/>
            <a:ext cx="2963863" cy="919163"/>
            <a:chOff x="3048000" y="1447800"/>
            <a:chExt cx="2964273" cy="918864"/>
          </a:xfrm>
        </p:grpSpPr>
        <p:sp>
          <p:nvSpPr>
            <p:cNvPr id="29731" name="正方形/長方形 10"/>
            <p:cNvSpPr>
              <a:spLocks noChangeArrowheads="1"/>
            </p:cNvSpPr>
            <p:nvPr/>
          </p:nvSpPr>
          <p:spPr bwMode="auto">
            <a:xfrm>
              <a:off x="3048000" y="1904999"/>
              <a:ext cx="2964273" cy="461665"/>
            </a:xfrm>
            <a:prstGeom prst="rect">
              <a:avLst/>
            </a:prstGeom>
            <a:noFill/>
            <a:ln w="9525">
              <a:noFill/>
              <a:miter lim="800000"/>
              <a:headEnd/>
              <a:tailEnd/>
            </a:ln>
          </p:spPr>
          <p:txBody>
            <a:bodyPr wrap="none">
              <a:prstTxWarp prst="textNoShape">
                <a:avLst/>
              </a:prstTxWarp>
              <a:spAutoFit/>
            </a:bodyPr>
            <a:lstStyle/>
            <a:p>
              <a:pPr algn="ctr"/>
              <a:r>
                <a:rPr lang="ja-JP" altLang="en-US" sz="2400" dirty="0">
                  <a:solidFill>
                    <a:srgbClr val="E75C01"/>
                  </a:solidFill>
                </a:rPr>
                <a:t>クリーンとは言い難い</a:t>
              </a:r>
            </a:p>
          </p:txBody>
        </p:sp>
        <p:sp>
          <p:nvSpPr>
            <p:cNvPr id="14" name="下矢印 13"/>
            <p:cNvSpPr/>
            <p:nvPr/>
          </p:nvSpPr>
          <p:spPr>
            <a:xfrm>
              <a:off x="4343400" y="1447800"/>
              <a:ext cx="457200" cy="3810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grpSp>
      <p:pic>
        <p:nvPicPr>
          <p:cNvPr id="29701" name="図 9"/>
          <p:cNvPicPr>
            <a:picLocks noChangeAspect="1"/>
          </p:cNvPicPr>
          <p:nvPr/>
        </p:nvPicPr>
        <p:blipFill>
          <a:blip r:embed="rId3"/>
          <a:srcRect/>
          <a:stretch>
            <a:fillRect/>
          </a:stretch>
        </p:blipFill>
        <p:spPr bwMode="auto">
          <a:xfrm>
            <a:off x="228600" y="2514600"/>
            <a:ext cx="1441450" cy="1441450"/>
          </a:xfrm>
          <a:prstGeom prst="rect">
            <a:avLst/>
          </a:prstGeom>
          <a:noFill/>
          <a:ln w="9525">
            <a:noFill/>
            <a:miter lim="800000"/>
            <a:headEnd/>
            <a:tailEnd/>
          </a:ln>
        </p:spPr>
      </p:pic>
      <p:grpSp>
        <p:nvGrpSpPr>
          <p:cNvPr id="3" name="図形グループ 27"/>
          <p:cNvGrpSpPr>
            <a:grpSpLocks/>
          </p:cNvGrpSpPr>
          <p:nvPr/>
        </p:nvGrpSpPr>
        <p:grpSpPr bwMode="auto">
          <a:xfrm>
            <a:off x="1828800" y="2722563"/>
            <a:ext cx="6100763" cy="955675"/>
            <a:chOff x="1828800" y="2723346"/>
            <a:chExt cx="6100038" cy="954107"/>
          </a:xfrm>
        </p:grpSpPr>
        <p:sp>
          <p:nvSpPr>
            <p:cNvPr id="12" name="右矢印 11"/>
            <p:cNvSpPr/>
            <p:nvPr/>
          </p:nvSpPr>
          <p:spPr>
            <a:xfrm>
              <a:off x="1828800" y="3200400"/>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26" name="テキスト ボックス 12"/>
            <p:cNvSpPr txBox="1">
              <a:spLocks noChangeArrowheads="1"/>
            </p:cNvSpPr>
            <p:nvPr/>
          </p:nvSpPr>
          <p:spPr bwMode="auto">
            <a:xfrm>
              <a:off x="3052278" y="3048000"/>
              <a:ext cx="1138722" cy="523220"/>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発電所の</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寿命は</a:t>
              </a:r>
              <a:r>
                <a:rPr lang="en-US" altLang="ja-JP" sz="1400">
                  <a:latin typeface="ヒラギノ角ゴ Pro W3" pitchFamily="-108" charset="-128"/>
                  <a:ea typeface="ヒラギノ角ゴ Pro W3" pitchFamily="-108" charset="-128"/>
                  <a:cs typeface="ヒラギノ角ゴ Pro W3" pitchFamily="-108" charset="-128"/>
                </a:rPr>
                <a:t>60</a:t>
              </a:r>
              <a:r>
                <a:rPr lang="ja-JP" altLang="en-US" sz="1400">
                  <a:latin typeface="ヒラギノ角ゴ Pro W3" pitchFamily="-108" charset="-128"/>
                  <a:ea typeface="ヒラギノ角ゴ Pro W3" pitchFamily="-108" charset="-128"/>
                  <a:cs typeface="ヒラギノ角ゴ Pro W3" pitchFamily="-108" charset="-128"/>
                </a:rPr>
                <a:t>年</a:t>
              </a:r>
            </a:p>
          </p:txBody>
        </p:sp>
        <p:sp>
          <p:nvSpPr>
            <p:cNvPr id="15" name="右矢印 14"/>
            <p:cNvSpPr/>
            <p:nvPr/>
          </p:nvSpPr>
          <p:spPr>
            <a:xfrm>
              <a:off x="4191000" y="3200400"/>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30" name="テキスト ボックス 15"/>
            <p:cNvSpPr txBox="1">
              <a:spLocks noChangeArrowheads="1"/>
            </p:cNvSpPr>
            <p:nvPr/>
          </p:nvSpPr>
          <p:spPr bwMode="auto">
            <a:xfrm>
              <a:off x="5410200" y="2723346"/>
              <a:ext cx="2518638" cy="954107"/>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解体すると核廃棄物を含んだ</a:t>
              </a:r>
              <a:endParaRPr lang="en-US" altLang="ja-JP" sz="1400">
                <a:latin typeface="ヒラギノ角ゴ Pro W3" pitchFamily="-108" charset="-128"/>
                <a:ea typeface="ヒラギノ角ゴ Pro W3" pitchFamily="-108" charset="-128"/>
                <a:cs typeface="ヒラギノ角ゴ Pro W3" pitchFamily="-108" charset="-128"/>
              </a:endParaRPr>
            </a:p>
            <a:p>
              <a:r>
                <a:rPr lang="en-US" altLang="ja-JP" sz="1400">
                  <a:latin typeface="ヒラギノ角ゴ Pro W3" pitchFamily="-108" charset="-128"/>
                  <a:ea typeface="ヒラギノ角ゴ Pro W3" pitchFamily="-108" charset="-128"/>
                  <a:cs typeface="ヒラギノ角ゴ Pro W3" pitchFamily="-108" charset="-128"/>
                </a:rPr>
                <a:t>50</a:t>
              </a:r>
              <a:r>
                <a:rPr lang="ja-JP" altLang="en-US" sz="1400">
                  <a:latin typeface="ヒラギノ角ゴ Pro W3" pitchFamily="-108" charset="-128"/>
                  <a:ea typeface="ヒラギノ角ゴ Pro W3" pitchFamily="-108" charset="-128"/>
                  <a:cs typeface="ヒラギノ角ゴ Pro W3" pitchFamily="-108" charset="-128"/>
                </a:rPr>
                <a:t>トンの廃棄物が出る。</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日本の原発は</a:t>
              </a:r>
              <a:r>
                <a:rPr lang="en-US" altLang="ja-JP" sz="1400">
                  <a:latin typeface="ヒラギノ角ゴ Pro W3" pitchFamily="-108" charset="-128"/>
                  <a:ea typeface="ヒラギノ角ゴ Pro W3" pitchFamily="-108" charset="-128"/>
                  <a:cs typeface="ヒラギノ角ゴ Pro W3" pitchFamily="-108" charset="-128"/>
                </a:rPr>
                <a:t>2030</a:t>
              </a:r>
              <a:r>
                <a:rPr lang="ja-JP" altLang="en-US" sz="1400">
                  <a:latin typeface="ヒラギノ角ゴ Pro W3" pitchFamily="-108" charset="-128"/>
                  <a:ea typeface="ヒラギノ角ゴ Pro W3" pitchFamily="-108" charset="-128"/>
                  <a:cs typeface="ヒラギノ角ゴ Pro W3" pitchFamily="-108" charset="-128"/>
                </a:rPr>
                <a:t>年頃から</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廃炉のピークを迎える</a:t>
              </a:r>
              <a:endParaRPr lang="en-US" altLang="ja-JP" sz="1400">
                <a:latin typeface="ヒラギノ角ゴ Pro W3" pitchFamily="-108" charset="-128"/>
                <a:ea typeface="ヒラギノ角ゴ Pro W3" pitchFamily="-108" charset="-128"/>
                <a:cs typeface="ヒラギノ角ゴ Pro W3" pitchFamily="-108" charset="-128"/>
              </a:endParaRPr>
            </a:p>
          </p:txBody>
        </p:sp>
      </p:grpSp>
      <p:grpSp>
        <p:nvGrpSpPr>
          <p:cNvPr id="4" name="図形グループ 28"/>
          <p:cNvGrpSpPr>
            <a:grpSpLocks/>
          </p:cNvGrpSpPr>
          <p:nvPr/>
        </p:nvGrpSpPr>
        <p:grpSpPr bwMode="auto">
          <a:xfrm>
            <a:off x="1808163" y="3941763"/>
            <a:ext cx="6654800" cy="863600"/>
            <a:chOff x="1808454" y="3942458"/>
            <a:chExt cx="6653784" cy="862937"/>
          </a:xfrm>
        </p:grpSpPr>
        <p:sp>
          <p:nvSpPr>
            <p:cNvPr id="17" name="右矢印 16"/>
            <p:cNvSpPr/>
            <p:nvPr/>
          </p:nvSpPr>
          <p:spPr>
            <a:xfrm rot="1917488">
              <a:off x="1808454" y="3942458"/>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18" name="テキスト ボックス 17"/>
            <p:cNvSpPr txBox="1">
              <a:spLocks noChangeArrowheads="1"/>
            </p:cNvSpPr>
            <p:nvPr/>
          </p:nvSpPr>
          <p:spPr bwMode="auto">
            <a:xfrm>
              <a:off x="3052278" y="4174453"/>
              <a:ext cx="1800493" cy="523220"/>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低レベル廃棄物は</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ドラム缶に入れ埋蔵</a:t>
              </a:r>
            </a:p>
          </p:txBody>
        </p:sp>
        <p:sp>
          <p:nvSpPr>
            <p:cNvPr id="19" name="右矢印 18"/>
            <p:cNvSpPr/>
            <p:nvPr/>
          </p:nvSpPr>
          <p:spPr>
            <a:xfrm>
              <a:off x="4876800" y="4321763"/>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22" name="テキスト ボックス 19"/>
            <p:cNvSpPr txBox="1">
              <a:spLocks noChangeArrowheads="1"/>
            </p:cNvSpPr>
            <p:nvPr/>
          </p:nvSpPr>
          <p:spPr bwMode="auto">
            <a:xfrm>
              <a:off x="5943600" y="4066731"/>
              <a:ext cx="2518638" cy="738664"/>
            </a:xfrm>
            <a:prstGeom prst="rect">
              <a:avLst/>
            </a:prstGeom>
            <a:noFill/>
            <a:ln w="9525">
              <a:noFill/>
              <a:miter lim="800000"/>
              <a:headEnd/>
              <a:tailEnd/>
            </a:ln>
          </p:spPr>
          <p:txBody>
            <a:bodyPr wrap="none">
              <a:prstTxWarp prst="textNoShape">
                <a:avLst/>
              </a:prstTxWarp>
              <a:spAutoFit/>
            </a:bodyPr>
            <a:lstStyle/>
            <a:p>
              <a:r>
                <a:rPr lang="en-US" altLang="ja-JP" sz="1400">
                  <a:latin typeface="ヒラギノ角ゴ Pro W3" pitchFamily="-108" charset="-128"/>
                  <a:ea typeface="ヒラギノ角ゴ Pro W3" pitchFamily="-108" charset="-128"/>
                  <a:cs typeface="ヒラギノ角ゴ Pro W3" pitchFamily="-108" charset="-128"/>
                </a:rPr>
                <a:t>300</a:t>
              </a:r>
              <a:r>
                <a:rPr lang="ja-JP" altLang="en-US" sz="1400">
                  <a:latin typeface="ヒラギノ角ゴ Pro W3" pitchFamily="-108" charset="-128"/>
                  <a:ea typeface="ヒラギノ角ゴ Pro W3" pitchFamily="-108" charset="-128"/>
                  <a:cs typeface="ヒラギノ角ゴ Pro W3" pitchFamily="-108" charset="-128"/>
                </a:rPr>
                <a:t>年間にわたって管理さ</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れる。青森県六ヶ所村に</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最終的に</a:t>
              </a:r>
              <a:r>
                <a:rPr lang="en-US" altLang="ja-JP" sz="1400">
                  <a:latin typeface="ヒラギノ角ゴ Pro W3" pitchFamily="-108" charset="-128"/>
                  <a:ea typeface="ヒラギノ角ゴ Pro W3" pitchFamily="-108" charset="-128"/>
                  <a:cs typeface="ヒラギノ角ゴ Pro W3" pitchFamily="-108" charset="-128"/>
                </a:rPr>
                <a:t>300</a:t>
              </a:r>
              <a:r>
                <a:rPr lang="ja-JP" altLang="en-US" sz="1400">
                  <a:latin typeface="ヒラギノ角ゴ Pro W3" pitchFamily="-108" charset="-128"/>
                  <a:ea typeface="ヒラギノ角ゴ Pro W3" pitchFamily="-108" charset="-128"/>
                  <a:cs typeface="ヒラギノ角ゴ Pro W3" pitchFamily="-108" charset="-128"/>
                </a:rPr>
                <a:t>万本を埋設予定</a:t>
              </a:r>
              <a:endParaRPr lang="en-US" altLang="ja-JP" sz="1400">
                <a:latin typeface="ヒラギノ角ゴ Pro W3" pitchFamily="-108" charset="-128"/>
                <a:ea typeface="ヒラギノ角ゴ Pro W3" pitchFamily="-108" charset="-128"/>
                <a:cs typeface="ヒラギノ角ゴ Pro W3" pitchFamily="-108" charset="-128"/>
              </a:endParaRPr>
            </a:p>
          </p:txBody>
        </p:sp>
      </p:grpSp>
      <p:grpSp>
        <p:nvGrpSpPr>
          <p:cNvPr id="5" name="図形グループ 29"/>
          <p:cNvGrpSpPr>
            <a:grpSpLocks/>
          </p:cNvGrpSpPr>
          <p:nvPr/>
        </p:nvGrpSpPr>
        <p:grpSpPr bwMode="auto">
          <a:xfrm>
            <a:off x="2168525" y="4164013"/>
            <a:ext cx="6016625" cy="2365375"/>
            <a:chOff x="2167755" y="4164272"/>
            <a:chExt cx="6018170" cy="2365592"/>
          </a:xfrm>
        </p:grpSpPr>
        <p:sp>
          <p:nvSpPr>
            <p:cNvPr id="21" name="右矢印 20"/>
            <p:cNvSpPr/>
            <p:nvPr/>
          </p:nvSpPr>
          <p:spPr>
            <a:xfrm rot="2754296">
              <a:off x="1748655" y="4583372"/>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08" name="テキスト ボックス 21"/>
            <p:cNvSpPr txBox="1">
              <a:spLocks noChangeArrowheads="1"/>
            </p:cNvSpPr>
            <p:nvPr/>
          </p:nvSpPr>
          <p:spPr bwMode="auto">
            <a:xfrm>
              <a:off x="3076307" y="5039380"/>
              <a:ext cx="1915909" cy="738664"/>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高レベル廃棄物の</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表面温度は</a:t>
              </a:r>
              <a:r>
                <a:rPr lang="en-US" altLang="ja-JP" sz="1400">
                  <a:latin typeface="ヒラギノ角ゴ Pro W3" pitchFamily="-108" charset="-128"/>
                  <a:ea typeface="ヒラギノ角ゴ Pro W3" pitchFamily="-108" charset="-128"/>
                  <a:cs typeface="ヒラギノ角ゴ Pro W3" pitchFamily="-108" charset="-128"/>
                </a:rPr>
                <a:t>200℃</a:t>
              </a:r>
            </a:p>
            <a:p>
              <a:r>
                <a:rPr lang="ja-JP" altLang="en-US" sz="1400">
                  <a:latin typeface="ヒラギノ角ゴ Pro W3" pitchFamily="-108" charset="-128"/>
                  <a:ea typeface="ヒラギノ角ゴ Pro W3" pitchFamily="-108" charset="-128"/>
                  <a:cs typeface="ヒラギノ角ゴ Pro W3" pitchFamily="-108" charset="-128"/>
                </a:rPr>
                <a:t>年間</a:t>
              </a:r>
              <a:r>
                <a:rPr lang="en-US" altLang="ja-JP" sz="1400">
                  <a:latin typeface="ヒラギノ角ゴ Pro W3" pitchFamily="-108" charset="-128"/>
                  <a:ea typeface="ヒラギノ角ゴ Pro W3" pitchFamily="-108" charset="-128"/>
                  <a:cs typeface="ヒラギノ角ゴ Pro W3" pitchFamily="-108" charset="-128"/>
                </a:rPr>
                <a:t>1000</a:t>
              </a:r>
              <a:r>
                <a:rPr lang="ja-JP" altLang="en-US" sz="1400">
                  <a:latin typeface="ヒラギノ角ゴ Pro W3" pitchFamily="-108" charset="-128"/>
                  <a:ea typeface="ヒラギノ角ゴ Pro W3" pitchFamily="-108" charset="-128"/>
                  <a:cs typeface="ヒラギノ角ゴ Pro W3" pitchFamily="-108" charset="-128"/>
                </a:rPr>
                <a:t>本以上発生</a:t>
              </a:r>
            </a:p>
          </p:txBody>
        </p:sp>
        <p:sp>
          <p:nvSpPr>
            <p:cNvPr id="23" name="右矢印 22"/>
            <p:cNvSpPr/>
            <p:nvPr/>
          </p:nvSpPr>
          <p:spPr>
            <a:xfrm>
              <a:off x="4852771" y="5181600"/>
              <a:ext cx="1066800" cy="228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9712" name="テキスト ボックス 23"/>
            <p:cNvSpPr txBox="1">
              <a:spLocks noChangeArrowheads="1"/>
            </p:cNvSpPr>
            <p:nvPr/>
          </p:nvSpPr>
          <p:spPr bwMode="auto">
            <a:xfrm>
              <a:off x="6031566" y="5039380"/>
              <a:ext cx="1436034" cy="523220"/>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冷却させるのに</a:t>
              </a:r>
              <a:endParaRPr lang="en-US" altLang="ja-JP" sz="1400">
                <a:latin typeface="ヒラギノ角ゴ Pro W3" pitchFamily="-108" charset="-128"/>
                <a:ea typeface="ヒラギノ角ゴ Pro W3" pitchFamily="-108" charset="-128"/>
                <a:cs typeface="ヒラギノ角ゴ Pro W3" pitchFamily="-108" charset="-128"/>
              </a:endParaRPr>
            </a:p>
            <a:p>
              <a:r>
                <a:rPr lang="en-US" altLang="ja-JP" sz="1400">
                  <a:latin typeface="ヒラギノ角ゴ Pro W3" pitchFamily="-108" charset="-128"/>
                  <a:ea typeface="ヒラギノ角ゴ Pro W3" pitchFamily="-108" charset="-128"/>
                  <a:cs typeface="ヒラギノ角ゴ Pro W3" pitchFamily="-108" charset="-128"/>
                </a:rPr>
                <a:t>30</a:t>
              </a:r>
              <a:r>
                <a:rPr lang="ja-JP" altLang="en-US" sz="1400">
                  <a:latin typeface="ヒラギノ角ゴ Pro W3" pitchFamily="-108" charset="-128"/>
                  <a:ea typeface="ヒラギノ角ゴ Pro W3" pitchFamily="-108" charset="-128"/>
                  <a:cs typeface="ヒラギノ角ゴ Pro W3" pitchFamily="-108" charset="-128"/>
                </a:rPr>
                <a:t>年</a:t>
              </a:r>
              <a:r>
                <a:rPr lang="en-US" altLang="ja-JP" sz="1400">
                  <a:latin typeface="ヒラギノ角ゴ Pro W3" pitchFamily="-108" charset="-128"/>
                  <a:ea typeface="ヒラギノ角ゴ Pro W3" pitchFamily="-108" charset="-128"/>
                  <a:cs typeface="ヒラギノ角ゴ Pro W3" pitchFamily="-108" charset="-128"/>
                </a:rPr>
                <a:t>〜50</a:t>
              </a:r>
              <a:r>
                <a:rPr lang="ja-JP" altLang="en-US" sz="1400">
                  <a:latin typeface="ヒラギノ角ゴ Pro W3" pitchFamily="-108" charset="-128"/>
                  <a:ea typeface="ヒラギノ角ゴ Pro W3" pitchFamily="-108" charset="-128"/>
                  <a:cs typeface="ヒラギノ角ゴ Pro W3" pitchFamily="-108" charset="-128"/>
                </a:rPr>
                <a:t>年。</a:t>
              </a:r>
              <a:endParaRPr lang="en-US" altLang="ja-JP" sz="1400">
                <a:latin typeface="ヒラギノ角ゴ Pro W3" pitchFamily="-108" charset="-128"/>
                <a:ea typeface="ヒラギノ角ゴ Pro W3" pitchFamily="-108" charset="-128"/>
                <a:cs typeface="ヒラギノ角ゴ Pro W3" pitchFamily="-108" charset="-128"/>
              </a:endParaRPr>
            </a:p>
          </p:txBody>
        </p:sp>
        <p:cxnSp>
          <p:nvCxnSpPr>
            <p:cNvPr id="26" name="Shape 25"/>
            <p:cNvCxnSpPr/>
            <p:nvPr/>
          </p:nvCxnSpPr>
          <p:spPr>
            <a:xfrm rot="16200000" flipH="1">
              <a:off x="4804508" y="5046053"/>
              <a:ext cx="393736" cy="1884846"/>
            </a:xfrm>
            <a:prstGeom prst="bentConnector2">
              <a:avLst/>
            </a:prstGeom>
            <a:ln w="63500">
              <a:solidFill>
                <a:schemeClr val="accent3">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9714" name="テキスト ボックス 26"/>
            <p:cNvSpPr txBox="1">
              <a:spLocks noChangeArrowheads="1"/>
            </p:cNvSpPr>
            <p:nvPr/>
          </p:nvSpPr>
          <p:spPr bwMode="auto">
            <a:xfrm>
              <a:off x="6031566" y="5791200"/>
              <a:ext cx="2154359" cy="738664"/>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一本に広島原爆の</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約</a:t>
              </a:r>
              <a:r>
                <a:rPr lang="en-US" altLang="ja-JP" sz="1400">
                  <a:latin typeface="ヒラギノ角ゴ Pro W3" pitchFamily="-108" charset="-128"/>
                  <a:ea typeface="ヒラギノ角ゴ Pro W3" pitchFamily="-108" charset="-128"/>
                  <a:cs typeface="ヒラギノ角ゴ Pro W3" pitchFamily="-108" charset="-128"/>
                </a:rPr>
                <a:t>30</a:t>
              </a:r>
              <a:r>
                <a:rPr lang="ja-JP" altLang="en-US" sz="1400">
                  <a:latin typeface="ヒラギノ角ゴ Pro W3" pitchFamily="-108" charset="-128"/>
                  <a:ea typeface="ヒラギノ角ゴ Pro W3" pitchFamily="-108" charset="-128"/>
                  <a:cs typeface="ヒラギノ角ゴ Pro W3" pitchFamily="-108" charset="-128"/>
                </a:rPr>
                <a:t>本の死の灰。</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無害化するまで</a:t>
              </a:r>
              <a:r>
                <a:rPr lang="en-US" altLang="ja-JP" sz="1400">
                  <a:latin typeface="ヒラギノ角ゴ Pro W3" pitchFamily="-108" charset="-128"/>
                  <a:ea typeface="ヒラギノ角ゴ Pro W3" pitchFamily="-108" charset="-128"/>
                  <a:cs typeface="ヒラギノ角ゴ Pro W3" pitchFamily="-108" charset="-128"/>
                </a:rPr>
                <a:t>100</a:t>
              </a:r>
              <a:r>
                <a:rPr lang="ja-JP" altLang="en-US" sz="1400">
                  <a:latin typeface="ヒラギノ角ゴ Pro W3" pitchFamily="-108" charset="-128"/>
                  <a:ea typeface="ヒラギノ角ゴ Pro W3" pitchFamily="-108" charset="-128"/>
                  <a:cs typeface="ヒラギノ角ゴ Pro W3" pitchFamily="-108" charset="-128"/>
                </a:rPr>
                <a:t>万年</a:t>
              </a:r>
              <a:endParaRPr lang="en-US" altLang="ja-JP" sz="1400">
                <a:latin typeface="ヒラギノ角ゴ Pro W3" pitchFamily="-108" charset="-128"/>
                <a:ea typeface="ヒラギノ角ゴ Pro W3" pitchFamily="-108" charset="-128"/>
                <a:cs typeface="ヒラギノ角ゴ Pro W3" pitchFamily="-108" charset="-128"/>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accel="50000" decel="5000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ppt_x"/>
                                          </p:val>
                                        </p:tav>
                                        <p:tav tm="100000">
                                          <p:val>
                                            <p:strVal val="#ppt_x"/>
                                          </p:val>
                                        </p:tav>
                                      </p:tavLst>
                                    </p:anim>
                                    <p:anim calcmode="lin" valueType="num">
                                      <p:cBhvr additive="base">
                                        <p:cTn id="23"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図 7"/>
          <p:cNvPicPr>
            <a:picLocks noChangeAspect="1"/>
          </p:cNvPicPr>
          <p:nvPr/>
        </p:nvPicPr>
        <p:blipFill>
          <a:blip r:embed="rId3"/>
          <a:srcRect/>
          <a:stretch>
            <a:fillRect/>
          </a:stretch>
        </p:blipFill>
        <p:spPr bwMode="auto">
          <a:xfrm>
            <a:off x="0" y="-152400"/>
            <a:ext cx="1335088" cy="1335088"/>
          </a:xfrm>
          <a:prstGeom prst="rect">
            <a:avLst/>
          </a:prstGeom>
          <a:noFill/>
          <a:ln w="9525">
            <a:noFill/>
            <a:miter lim="800000"/>
            <a:headEnd/>
            <a:tailEnd/>
          </a:ln>
        </p:spPr>
      </p:pic>
      <p:sp>
        <p:nvSpPr>
          <p:cNvPr id="2" name="タイトル 1"/>
          <p:cNvSpPr>
            <a:spLocks noGrp="1"/>
          </p:cNvSpPr>
          <p:nvPr>
            <p:ph type="title"/>
          </p:nvPr>
        </p:nvSpPr>
        <p:spPr>
          <a:xfrm>
            <a:off x="762000" y="334963"/>
            <a:ext cx="3429000" cy="884237"/>
          </a:xfrm>
        </p:spPr>
        <p:txBody>
          <a:bodyPr/>
          <a:lstStyle/>
          <a:p>
            <a:pPr fontAlgn="auto">
              <a:spcAft>
                <a:spcPts val="0"/>
              </a:spcAft>
              <a:defRPr/>
            </a:pPr>
            <a:r>
              <a:rPr lang="ja-JP" altLang="en-US" dirty="0" smtClean="0">
                <a:cs typeface="+mj-cs"/>
              </a:rPr>
              <a:t>水力エネルギー</a:t>
            </a:r>
            <a:endParaRPr lang="ja-JP" altLang="en-US" dirty="0">
              <a:cs typeface="+mj-cs"/>
            </a:endParaRPr>
          </a:p>
        </p:txBody>
      </p:sp>
      <p:graphicFrame>
        <p:nvGraphicFramePr>
          <p:cNvPr id="31748" name="グラフ 6"/>
          <p:cNvGraphicFramePr>
            <a:graphicFrameLocks/>
          </p:cNvGraphicFramePr>
          <p:nvPr/>
        </p:nvGraphicFramePr>
        <p:xfrm>
          <a:off x="304800" y="3429000"/>
          <a:ext cx="2667000" cy="2590800"/>
        </p:xfrm>
        <a:graphic>
          <a:graphicData uri="http://schemas.openxmlformats.org/presentationml/2006/ole">
            <mc:AlternateContent xmlns:mc="http://schemas.openxmlformats.org/markup-compatibility/2006">
              <mc:Choice xmlns:v="urn:schemas-microsoft-com:vml" Requires="v">
                <p:oleObj spid="_x0000_s31755" r:id="rId4" imgW="2669827" imgH="2590586" progId="Excel.Sheet.8">
                  <p:embed/>
                </p:oleObj>
              </mc:Choice>
              <mc:Fallback>
                <p:oleObj r:id="rId4" imgW="2669827" imgH="2590586" progId="Excel.Sheet.8">
                  <p:embed/>
                  <p:pic>
                    <p:nvPicPr>
                      <p:cNvPr id="0" name="グラフ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429000"/>
                        <a:ext cx="26670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49" name="テキスト ボックス 8"/>
          <p:cNvSpPr txBox="1">
            <a:spLocks noChangeArrowheads="1"/>
          </p:cNvSpPr>
          <p:nvPr/>
        </p:nvSpPr>
        <p:spPr bwMode="auto">
          <a:xfrm>
            <a:off x="471488" y="6019800"/>
            <a:ext cx="2333625" cy="523875"/>
          </a:xfrm>
          <a:prstGeom prst="rect">
            <a:avLst/>
          </a:prstGeom>
          <a:noFill/>
          <a:ln w="9525">
            <a:noFill/>
            <a:miter lim="800000"/>
            <a:headEnd/>
            <a:tailEnd/>
          </a:ln>
        </p:spPr>
        <p:txBody>
          <a:bodyPr wrap="none">
            <a:prstTxWarp prst="textNoShape">
              <a:avLst/>
            </a:prstTxWarp>
            <a:spAutoFit/>
          </a:bodyPr>
          <a:lstStyle/>
          <a:p>
            <a:r>
              <a:rPr lang="ja-JP" altLang="en-US" sz="1400">
                <a:latin typeface="ヒラギノ角ゴ Pro W3" pitchFamily="-108" charset="-128"/>
                <a:ea typeface="ヒラギノ角ゴ Pro W3" pitchFamily="-108" charset="-128"/>
                <a:cs typeface="ヒラギノ角ゴ Pro W3" pitchFamily="-108" charset="-128"/>
              </a:rPr>
              <a:t>エネルギー発電量における</a:t>
            </a:r>
            <a:endParaRPr lang="en-US" altLang="ja-JP" sz="1400">
              <a:latin typeface="ヒラギノ角ゴ Pro W3" pitchFamily="-108" charset="-128"/>
              <a:ea typeface="ヒラギノ角ゴ Pro W3" pitchFamily="-108" charset="-128"/>
              <a:cs typeface="ヒラギノ角ゴ Pro W3" pitchFamily="-108" charset="-128"/>
            </a:endParaRPr>
          </a:p>
          <a:p>
            <a:r>
              <a:rPr lang="ja-JP" altLang="en-US" sz="1400">
                <a:latin typeface="ヒラギノ角ゴ Pro W3" pitchFamily="-108" charset="-128"/>
                <a:ea typeface="ヒラギノ角ゴ Pro W3" pitchFamily="-108" charset="-128"/>
                <a:cs typeface="ヒラギノ角ゴ Pro W3" pitchFamily="-108" charset="-128"/>
              </a:rPr>
              <a:t>水力発電の割合</a:t>
            </a:r>
          </a:p>
        </p:txBody>
      </p:sp>
      <p:sp>
        <p:nvSpPr>
          <p:cNvPr id="31750" name="テキスト ボックス 9"/>
          <p:cNvSpPr txBox="1">
            <a:spLocks noChangeArrowheads="1"/>
          </p:cNvSpPr>
          <p:nvPr/>
        </p:nvSpPr>
        <p:spPr bwMode="auto">
          <a:xfrm>
            <a:off x="3657600" y="1524000"/>
            <a:ext cx="4586288" cy="4419600"/>
          </a:xfrm>
          <a:prstGeom prst="rect">
            <a:avLst/>
          </a:prstGeom>
          <a:noFill/>
          <a:ln w="9525">
            <a:noFill/>
            <a:miter lim="800000"/>
            <a:headEnd/>
            <a:tailEnd/>
          </a:ln>
        </p:spPr>
        <p:txBody>
          <a:bodyPr>
            <a:prstTxWarp prst="textNoShape">
              <a:avLst/>
            </a:prstTxWarp>
          </a:bodyPr>
          <a:lstStyle/>
          <a:p>
            <a:r>
              <a:rPr lang="ja-JP" altLang="en-US">
                <a:solidFill>
                  <a:srgbClr val="E75C01"/>
                </a:solidFill>
                <a:latin typeface="ヒラギノ角ゴ Pro W3" pitchFamily="-108" charset="-128"/>
                <a:ea typeface="ヒラギノ角ゴ Pro W3" pitchFamily="-108" charset="-128"/>
                <a:cs typeface="ヒラギノ角ゴ Pro W3" pitchFamily="-108" charset="-128"/>
              </a:rPr>
              <a:t>開発が大規模</a:t>
            </a:r>
            <a:endParaRPr lang="en-US" altLang="ja-JP">
              <a:solidFill>
                <a:srgbClr val="E75C01"/>
              </a:solidFill>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水の落下の勢いで水車を回し、電気を起こす。ダムや調整湖をつくり、発電所に水を落とす「貯水池式」「調整池式」、川の水を上げ下げして繰り返し利用する「揚水式」などがある。先進国では小水力発電が注目されてい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火力や原子力と異なり、資源が尽きることがない。発電時の</a:t>
            </a:r>
            <a:r>
              <a:rPr lang="en-US" altLang="ja-JP" sz="1600">
                <a:latin typeface="ヒラギノ角ゴ Pro W3" pitchFamily="-108" charset="-128"/>
                <a:ea typeface="ヒラギノ角ゴ Pro W3" pitchFamily="-108" charset="-128"/>
                <a:cs typeface="ヒラギノ角ゴ Pro W3" pitchFamily="-108" charset="-128"/>
              </a:rPr>
              <a:t>C02</a:t>
            </a:r>
            <a:r>
              <a:rPr lang="ja-JP" altLang="en-US" sz="1600">
                <a:latin typeface="ヒラギノ角ゴ Pro W3" pitchFamily="-108" charset="-128"/>
                <a:ea typeface="ヒラギノ角ゴ Pro W3" pitchFamily="-108" charset="-128"/>
                <a:cs typeface="ヒラギノ角ゴ Pro W3" pitchFamily="-108" charset="-128"/>
              </a:rPr>
              <a:t>排出量が非常に少ない。</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sz="1600">
              <a:latin typeface="ヒラギノ角ゴ Pro W3" pitchFamily="-108" charset="-128"/>
              <a:ea typeface="ヒラギノ角ゴ Pro W3" pitchFamily="-108" charset="-128"/>
              <a:cs typeface="ヒラギノ角ゴ Pro W3" pitchFamily="-108" charset="-128"/>
            </a:endParaRPr>
          </a:p>
          <a:p>
            <a:r>
              <a:rPr lang="ja-JP" altLang="en-US" sz="1600">
                <a:solidFill>
                  <a:srgbClr val="CF6868"/>
                </a:solidFill>
                <a:latin typeface="ヒラギノ角ゴ Pro W3" pitchFamily="-108" charset="-128"/>
                <a:ea typeface="ヒラギノ角ゴ Pro W3" pitchFamily="-108" charset="-128"/>
                <a:cs typeface="ヒラギノ角ゴ Pro W3" pitchFamily="-108" charset="-128"/>
              </a:rPr>
              <a:t>デメリット</a:t>
            </a:r>
            <a:endParaRPr lang="en-US" altLang="ja-JP" sz="160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a:latin typeface="ヒラギノ角ゴ Pro W3" pitchFamily="-108" charset="-128"/>
                <a:ea typeface="ヒラギノ角ゴ Pro W3" pitchFamily="-108" charset="-128"/>
                <a:cs typeface="ヒラギノ角ゴ Pro W3" pitchFamily="-108" charset="-128"/>
              </a:rPr>
              <a:t>大規模なダムの建設には膨大な費用がかかり、かつ自然環境や生態系への影響が計りかねない。また国際河川では紛争の引き金にもなりかねない。メンテナンスも大変で寿命もある。</a:t>
            </a:r>
            <a:endParaRPr lang="en-US" altLang="ja-JP" sz="1600">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en-US" altLang="ja-JP">
              <a:latin typeface="ヒラギノ角ゴ Pro W3" pitchFamily="-108" charset="-128"/>
              <a:ea typeface="ヒラギノ角ゴ Pro W3" pitchFamily="-108" charset="-128"/>
              <a:cs typeface="ヒラギノ角ゴ Pro W3" pitchFamily="-108" charset="-128"/>
            </a:endParaRPr>
          </a:p>
          <a:p>
            <a:endParaRPr lang="ja-JP" altLang="en-US"/>
          </a:p>
        </p:txBody>
      </p:sp>
      <p:graphicFrame>
        <p:nvGraphicFramePr>
          <p:cNvPr id="31751" name="グラフ 10"/>
          <p:cNvGraphicFramePr>
            <a:graphicFrameLocks/>
          </p:cNvGraphicFramePr>
          <p:nvPr/>
        </p:nvGraphicFramePr>
        <p:xfrm>
          <a:off x="304800" y="1143000"/>
          <a:ext cx="2667000" cy="2590800"/>
        </p:xfrm>
        <a:graphic>
          <a:graphicData uri="http://schemas.openxmlformats.org/presentationml/2006/ole">
            <mc:AlternateContent xmlns:mc="http://schemas.openxmlformats.org/markup-compatibility/2006">
              <mc:Choice xmlns:v="urn:schemas-microsoft-com:vml" Requires="v">
                <p:oleObj spid="_x0000_s31756" r:id="rId6" imgW="2669827" imgH="2590586" progId="Excel.Sheet.8">
                  <p:embed/>
                </p:oleObj>
              </mc:Choice>
              <mc:Fallback>
                <p:oleObj r:id="rId6" imgW="2669827" imgH="2590586" progId="Excel.Sheet.8">
                  <p:embed/>
                  <p:pic>
                    <p:nvPicPr>
                      <p:cNvPr id="0" name="グラフ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1143000"/>
                        <a:ext cx="2667000" cy="2590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テキスト ボックス 7"/>
          <p:cNvSpPr txBox="1"/>
          <p:nvPr/>
        </p:nvSpPr>
        <p:spPr>
          <a:xfrm>
            <a:off x="3810000" y="6019800"/>
            <a:ext cx="4129079" cy="523220"/>
          </a:xfrm>
          <a:prstGeom prst="rect">
            <a:avLst/>
          </a:prstGeom>
          <a:noFill/>
        </p:spPr>
        <p:txBody>
          <a:bodyPr wrap="none" rtlCol="0">
            <a:spAutoFit/>
          </a:bodyPr>
          <a:lstStyle/>
          <a:p>
            <a:r>
              <a:rPr kumimoji="1" lang="en-US" altLang="ja-JP" sz="1400" dirty="0" smtClean="0">
                <a:solidFill>
                  <a:schemeClr val="accent1">
                    <a:lumMod val="75000"/>
                  </a:schemeClr>
                </a:solidFill>
                <a:latin typeface="ヒラギノ角ゴ Pro W3"/>
                <a:ea typeface="ヒラギノ角ゴ Pro W3"/>
                <a:cs typeface="ヒラギノ角ゴ Pro W3"/>
              </a:rPr>
              <a:t>※</a:t>
            </a:r>
            <a:r>
              <a:rPr kumimoji="1" lang="ja-JP" altLang="en-US" sz="1400" dirty="0" smtClean="0">
                <a:solidFill>
                  <a:schemeClr val="accent1">
                    <a:lumMod val="75000"/>
                  </a:schemeClr>
                </a:solidFill>
                <a:latin typeface="ヒラギノ角ゴ Pro W3"/>
                <a:ea typeface="ヒラギノ角ゴ Pro W3"/>
                <a:cs typeface="ヒラギノ角ゴ Pro W3"/>
              </a:rPr>
              <a:t>世界各国では再生可能エネルギーに入る</a:t>
            </a:r>
            <a:endParaRPr kumimoji="1" lang="en-US" altLang="ja-JP" sz="1400" dirty="0" smtClean="0">
              <a:solidFill>
                <a:schemeClr val="accent1">
                  <a:lumMod val="75000"/>
                </a:schemeClr>
              </a:solidFill>
              <a:latin typeface="ヒラギノ角ゴ Pro W3"/>
              <a:ea typeface="ヒラギノ角ゴ Pro W3"/>
              <a:cs typeface="ヒラギノ角ゴ Pro W3"/>
            </a:endParaRPr>
          </a:p>
          <a:p>
            <a:r>
              <a:rPr lang="ja-JP" altLang="en-US" sz="1400" dirty="0" smtClean="0">
                <a:solidFill>
                  <a:schemeClr val="accent1">
                    <a:lumMod val="75000"/>
                  </a:schemeClr>
                </a:solidFill>
                <a:latin typeface="ヒラギノ角ゴ Pro W3"/>
                <a:ea typeface="ヒラギノ角ゴ Pro W3"/>
                <a:cs typeface="ヒラギノ角ゴ Pro W3"/>
              </a:rPr>
              <a:t>日本では太陽光などの新エネルギーには入らない</a:t>
            </a:r>
            <a:endParaRPr lang="en-US" altLang="ja-JP" sz="1400" dirty="0" smtClean="0">
              <a:solidFill>
                <a:schemeClr val="accent1">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57912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800" dirty="0" smtClean="0">
                <a:latin typeface="ヒラギノ角ゴ Pro W3"/>
                <a:ea typeface="ヒラギノ角ゴ Pro W3"/>
                <a:cs typeface="ヒラギノ角ゴ Pro W3"/>
              </a:rPr>
              <a:t>持続可能なエネルギー</a:t>
            </a:r>
            <a:endParaRPr kumimoji="1" lang="en-US" altLang="ja-JP" sz="2800" dirty="0" smtClean="0">
              <a:latin typeface="ヒラギノ角ゴ Pro W3"/>
              <a:ea typeface="ヒラギノ角ゴ Pro W3"/>
              <a:cs typeface="ヒラギノ角ゴ Pro W3"/>
            </a:endParaRPr>
          </a:p>
          <a:p>
            <a:r>
              <a:rPr lang="ja-JP" altLang="en-US" sz="2000" dirty="0" smtClean="0">
                <a:latin typeface="ヒラギノ角ゴ Pro W3"/>
                <a:ea typeface="ヒラギノ角ゴ Pro W3"/>
                <a:cs typeface="ヒラギノ角ゴ Pro W3"/>
              </a:rPr>
              <a:t>（再生可能エネルギー）とは</a:t>
            </a:r>
            <a:endParaRPr kumimoji="1" lang="en-US" altLang="ja-JP" sz="2000" dirty="0" smtClean="0">
              <a:latin typeface="ヒラギノ角ゴ Pro W3"/>
              <a:ea typeface="ヒラギノ角ゴ Pro W3"/>
              <a:cs typeface="ヒラギノ角ゴ Pro W3"/>
            </a:endParaRPr>
          </a:p>
          <a:p>
            <a:endParaRPr kumimoji="1" lang="en-US" altLang="ja-JP" sz="2800" dirty="0" smtClean="0">
              <a:latin typeface="ヒラギノ角ゴ Pro W3"/>
              <a:ea typeface="ヒラギノ角ゴ Pro W3"/>
              <a:cs typeface="ヒラギノ角ゴ Pro W3"/>
            </a:endParaRPr>
          </a:p>
          <a:p>
            <a:r>
              <a:rPr lang="en-US" altLang="ja-JP" dirty="0" err="1"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どんなエネルギー資源があるんだろう。おさらいおさらい</a:t>
            </a:r>
            <a:r>
              <a:rPr lang="en-US" altLang="ja-JP" dirty="0" err="1" smtClean="0">
                <a:latin typeface="ヒラギノ角ゴ Pro W3"/>
                <a:ea typeface="ヒラギノ角ゴ Pro W3"/>
                <a:cs typeface="ヒラギノ角ゴ Pro W3"/>
              </a:rPr>
              <a:t>〜</a:t>
            </a:r>
            <a:endParaRPr kumimoji="1" lang="ja-JP" altLang="en-US" dirty="0">
              <a:latin typeface="ヒラギノ角ゴ Pro W3"/>
              <a:ea typeface="ヒラギノ角ゴ Pro W3"/>
              <a:cs typeface="ヒラギノ角ゴ Pro W3"/>
            </a:endParaRPr>
          </a:p>
        </p:txBody>
      </p:sp>
      <p:sp>
        <p:nvSpPr>
          <p:cNvPr id="6" name="テキスト ボックス 5"/>
          <p:cNvSpPr txBox="1"/>
          <p:nvPr/>
        </p:nvSpPr>
        <p:spPr>
          <a:xfrm>
            <a:off x="5257800" y="4572000"/>
            <a:ext cx="2492990" cy="1323439"/>
          </a:xfrm>
          <a:prstGeom prst="rect">
            <a:avLst/>
          </a:prstGeom>
          <a:noFill/>
        </p:spPr>
        <p:txBody>
          <a:bodyPr wrap="none" rtlCol="0">
            <a:spAutoFit/>
          </a:bodyPr>
          <a:lstStyle/>
          <a:p>
            <a:r>
              <a:rPr kumimoji="1" lang="ja-JP" altLang="en-US" sz="2000" dirty="0" smtClean="0">
                <a:solidFill>
                  <a:srgbClr val="E75C01"/>
                </a:solidFill>
                <a:latin typeface="ヒラギノ角ゴ Pro W3"/>
                <a:ea typeface="ヒラギノ角ゴ Pro W3"/>
                <a:cs typeface="ヒラギノ角ゴ Pro W3"/>
              </a:rPr>
              <a:t>持続可能エネルギー</a:t>
            </a:r>
            <a:endParaRPr kumimoji="1" lang="en-US" altLang="ja-JP" sz="2000" dirty="0" smtClean="0">
              <a:solidFill>
                <a:srgbClr val="E75C01"/>
              </a:solidFill>
              <a:latin typeface="ヒラギノ角ゴ Pro W3"/>
              <a:ea typeface="ヒラギノ角ゴ Pro W3"/>
              <a:cs typeface="ヒラギノ角ゴ Pro W3"/>
            </a:endParaRPr>
          </a:p>
          <a:p>
            <a:r>
              <a:rPr lang="ja-JP" altLang="en-US" sz="2000" dirty="0" smtClean="0">
                <a:solidFill>
                  <a:srgbClr val="E75C01"/>
                </a:solidFill>
                <a:latin typeface="ヒラギノ角ゴ Pro W3"/>
                <a:ea typeface="ヒラギノ角ゴ Pro W3"/>
                <a:cs typeface="ヒラギノ角ゴ Pro W3"/>
              </a:rPr>
              <a:t>再生可能エネルギー</a:t>
            </a:r>
            <a:endParaRPr lang="en-US" altLang="ja-JP" sz="2000" dirty="0" smtClean="0">
              <a:solidFill>
                <a:srgbClr val="E75C01"/>
              </a:solidFill>
              <a:latin typeface="ヒラギノ角ゴ Pro W3"/>
              <a:ea typeface="ヒラギノ角ゴ Pro W3"/>
              <a:cs typeface="ヒラギノ角ゴ Pro W3"/>
            </a:endParaRPr>
          </a:p>
          <a:p>
            <a:r>
              <a:rPr kumimoji="1" lang="ja-JP" altLang="en-US" sz="2000" dirty="0" smtClean="0">
                <a:solidFill>
                  <a:srgbClr val="E75C01"/>
                </a:solidFill>
                <a:latin typeface="ヒラギノ角ゴ Pro W3"/>
                <a:ea typeface="ヒラギノ角ゴ Pro W3"/>
                <a:cs typeface="ヒラギノ角ゴ Pro W3"/>
              </a:rPr>
              <a:t>新エネルギー</a:t>
            </a:r>
            <a:endParaRPr kumimoji="1" lang="en-US" altLang="ja-JP" sz="2000" dirty="0" smtClean="0">
              <a:solidFill>
                <a:srgbClr val="E75C01"/>
              </a:solidFill>
              <a:latin typeface="ヒラギノ角ゴ Pro W3"/>
              <a:ea typeface="ヒラギノ角ゴ Pro W3"/>
              <a:cs typeface="ヒラギノ角ゴ Pro W3"/>
            </a:endParaRPr>
          </a:p>
          <a:p>
            <a:r>
              <a:rPr lang="ja-JP" altLang="en-US" sz="2000" dirty="0" smtClean="0">
                <a:solidFill>
                  <a:srgbClr val="E75C01"/>
                </a:solidFill>
                <a:latin typeface="ヒラギノ角ゴ Pro W3"/>
                <a:ea typeface="ヒラギノ角ゴ Pro W3"/>
                <a:cs typeface="ヒラギノ角ゴ Pro W3"/>
              </a:rPr>
              <a:t>自然エネルギー</a:t>
            </a:r>
            <a:endParaRPr kumimoji="1" lang="ja-JP" altLang="en-US" sz="2000" dirty="0">
              <a:solidFill>
                <a:srgbClr val="E75C01"/>
              </a:solidFill>
              <a:latin typeface="ヒラギノ角ゴ Pro W3"/>
              <a:ea typeface="ヒラギノ角ゴ Pro W3"/>
              <a:cs typeface="ヒラギノ角ゴ Pro W3"/>
            </a:endParaRPr>
          </a:p>
        </p:txBody>
      </p:sp>
      <p:pic>
        <p:nvPicPr>
          <p:cNvPr id="7" name="図 6" descr="AA028202.png"/>
          <p:cNvPicPr>
            <a:picLocks noChangeAspect="1"/>
          </p:cNvPicPr>
          <p:nvPr/>
        </p:nvPicPr>
        <p:blipFill>
          <a:blip r:embed="rId2"/>
          <a:stretch>
            <a:fillRect/>
          </a:stretch>
        </p:blipFill>
        <p:spPr>
          <a:xfrm>
            <a:off x="2667000" y="4572000"/>
            <a:ext cx="970572" cy="110553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コンテンツ プレースホルダ 2"/>
          <p:cNvSpPr>
            <a:spLocks noGrp="1"/>
          </p:cNvSpPr>
          <p:nvPr>
            <p:ph idx="1"/>
          </p:nvPr>
        </p:nvSpPr>
        <p:spPr>
          <a:xfrm>
            <a:off x="914400" y="1524000"/>
            <a:ext cx="7313613" cy="5257800"/>
          </a:xfrm>
        </p:spPr>
        <p:txBody>
          <a:bodyPr/>
          <a:lstStyle/>
          <a:p>
            <a:r>
              <a:rPr lang="ja-JP" altLang="en-US" sz="1800" dirty="0" smtClean="0">
                <a:latin typeface="ヒラギノ角ゴ Pro W3" pitchFamily="-108" charset="-128"/>
                <a:ea typeface="ヒラギノ角ゴ Pro W3" pitchFamily="-108" charset="-128"/>
                <a:cs typeface="ヒラギノ角ゴ Pro W3" pitchFamily="-108" charset="-128"/>
              </a:rPr>
              <a:t>はじめに</a:t>
            </a:r>
            <a:endParaRPr lang="en-US" altLang="ja-JP" sz="1800" dirty="0" smtClean="0">
              <a:latin typeface="ヒラギノ角ゴ Pro W3" pitchFamily="-108" charset="-128"/>
              <a:ea typeface="ヒラギノ角ゴ Pro W3" pitchFamily="-108" charset="-128"/>
              <a:cs typeface="ヒラギノ角ゴ Pro W3" pitchFamily="-108" charset="-128"/>
            </a:endParaRPr>
          </a:p>
          <a:p>
            <a:r>
              <a:rPr lang="ja-JP" altLang="en-US" sz="1800" dirty="0" smtClean="0">
                <a:latin typeface="ヒラギノ角ゴ Pro W3" pitchFamily="-108" charset="-128"/>
                <a:ea typeface="ヒラギノ角ゴ Pro W3" pitchFamily="-108" charset="-128"/>
                <a:cs typeface="ヒラギノ角ゴ Pro W3" pitchFamily="-108" charset="-128"/>
              </a:rPr>
              <a:t>今日のエネルギー</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エネルギー統計</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en-US" altLang="ja-JP" sz="1800" dirty="0" smtClean="0">
                <a:latin typeface="ヒラギノ角ゴ Pro W3" pitchFamily="-108" charset="-128"/>
                <a:ea typeface="ヒラギノ角ゴ Pro W3" pitchFamily="-108" charset="-128"/>
                <a:cs typeface="ヒラギノ角ゴ Pro W3" pitchFamily="-108" charset="-128"/>
              </a:rPr>
              <a:t>   </a:t>
            </a:r>
            <a:r>
              <a:rPr lang="ja-JP" altLang="en-US" sz="1800" dirty="0" smtClean="0">
                <a:latin typeface="ヒラギノ角ゴ Pro W3" pitchFamily="-108" charset="-128"/>
                <a:ea typeface="ヒラギノ角ゴ Pro W3" pitchFamily="-108" charset="-128"/>
                <a:cs typeface="ヒラギノ角ゴ Pro W3" pitchFamily="-108" charset="-128"/>
              </a:rPr>
              <a:t>各エネルギー資源の特徴　</a:t>
            </a:r>
            <a:endParaRPr lang="en-US" altLang="ja-JP" sz="1800" dirty="0" smtClean="0">
              <a:latin typeface="ヒラギノ角ゴ Pro W3" pitchFamily="-108" charset="-128"/>
              <a:ea typeface="ヒラギノ角ゴ Pro W3" pitchFamily="-108" charset="-128"/>
              <a:cs typeface="ヒラギノ角ゴ Pro W3" pitchFamily="-108" charset="-128"/>
            </a:endParaRPr>
          </a:p>
          <a:p>
            <a:r>
              <a:rPr lang="ja-JP" altLang="en-US" sz="1800" dirty="0" smtClean="0">
                <a:latin typeface="ヒラギノ角ゴ Pro W3" pitchFamily="-108" charset="-128"/>
                <a:ea typeface="ヒラギノ角ゴ Pro W3" pitchFamily="-108" charset="-128"/>
                <a:cs typeface="ヒラギノ角ゴ Pro W3" pitchFamily="-108" charset="-128"/>
              </a:rPr>
              <a:t>持続可能なエネルギーとは</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種類と特性</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風力</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太陽光</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地熱</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水力</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バイオマス</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その他</a:t>
            </a:r>
            <a:endParaRPr lang="en-US" altLang="ja-JP" sz="1800" dirty="0" smtClean="0">
              <a:latin typeface="ヒラギノ角ゴ Pro W3" pitchFamily="-108" charset="-128"/>
              <a:ea typeface="ヒラギノ角ゴ Pro W3" pitchFamily="-108" charset="-128"/>
              <a:cs typeface="ヒラギノ角ゴ Pro W3" pitchFamily="-108" charset="-128"/>
            </a:endParaRPr>
          </a:p>
          <a:p>
            <a:r>
              <a:rPr lang="ja-JP" altLang="en-US" sz="1800" dirty="0" smtClean="0">
                <a:latin typeface="ヒラギノ角ゴ Pro W3" pitchFamily="-108" charset="-128"/>
                <a:ea typeface="ヒラギノ角ゴ Pro W3" pitchFamily="-108" charset="-128"/>
                <a:cs typeface="ヒラギノ角ゴ Pro W3" pitchFamily="-108" charset="-128"/>
              </a:rPr>
              <a:t>持続可能なエネルギー社会へ</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海外の事例</a:t>
            </a:r>
            <a:r>
              <a:rPr lang="en-US" altLang="ja-JP" sz="1800" dirty="0" smtClean="0">
                <a:latin typeface="ヒラギノ角ゴ Pro W3" pitchFamily="-108" charset="-128"/>
                <a:ea typeface="ヒラギノ角ゴ Pro W3" pitchFamily="-108" charset="-128"/>
                <a:cs typeface="ヒラギノ角ゴ Pro W3" pitchFamily="-108" charset="-128"/>
              </a:rPr>
              <a:t/>
            </a:r>
            <a:br>
              <a:rPr lang="en-US" altLang="ja-JP" sz="1800" dirty="0" smtClean="0">
                <a:latin typeface="ヒラギノ角ゴ Pro W3" pitchFamily="-108" charset="-128"/>
                <a:ea typeface="ヒラギノ角ゴ Pro W3" pitchFamily="-108" charset="-128"/>
                <a:cs typeface="ヒラギノ角ゴ Pro W3" pitchFamily="-108" charset="-128"/>
              </a:rPr>
            </a:br>
            <a:r>
              <a:rPr lang="ja-JP" altLang="en-US" sz="1800" dirty="0" smtClean="0">
                <a:latin typeface="ヒラギノ角ゴ Pro W3" pitchFamily="-108" charset="-128"/>
                <a:ea typeface="ヒラギノ角ゴ Pro W3" pitchFamily="-108" charset="-128"/>
                <a:cs typeface="ヒラギノ角ゴ Pro W3" pitchFamily="-108" charset="-128"/>
              </a:rPr>
              <a:t>　日本の事例</a:t>
            </a:r>
            <a:endParaRPr lang="en-US" altLang="ja-JP" sz="1800" dirty="0" smtClean="0">
              <a:latin typeface="ヒラギノ角ゴ Pro W3" pitchFamily="-108" charset="-128"/>
              <a:ea typeface="ヒラギノ角ゴ Pro W3" pitchFamily="-108" charset="-128"/>
              <a:cs typeface="ヒラギノ角ゴ Pro W3" pitchFamily="-108" charset="-128"/>
            </a:endParaRPr>
          </a:p>
          <a:p>
            <a:r>
              <a:rPr lang="ja-JP" altLang="en-US" sz="1800" dirty="0" smtClean="0">
                <a:latin typeface="ヒラギノ角ゴ Pro W3" pitchFamily="-108" charset="-128"/>
                <a:ea typeface="ヒラギノ角ゴ Pro W3" pitchFamily="-108" charset="-128"/>
                <a:cs typeface="ヒラギノ角ゴ Pro W3" pitchFamily="-108" charset="-128"/>
              </a:rPr>
              <a:t>まとめ</a:t>
            </a:r>
            <a:endParaRPr lang="en-US" altLang="ja-JP" sz="1800" dirty="0" smtClean="0">
              <a:latin typeface="ヒラギノ角ゴ Pro W3" pitchFamily="-108" charset="-128"/>
              <a:ea typeface="ヒラギノ角ゴ Pro W3" pitchFamily="-108" charset="-128"/>
              <a:cs typeface="ヒラギノ角ゴ Pro W3" pitchFamily="-108" charset="-128"/>
            </a:endParaRPr>
          </a:p>
        </p:txBody>
      </p:sp>
      <p:sp>
        <p:nvSpPr>
          <p:cNvPr id="6" name="円形吹き出し 5"/>
          <p:cNvSpPr/>
          <p:nvPr/>
        </p:nvSpPr>
        <p:spPr>
          <a:xfrm>
            <a:off x="990600" y="38100"/>
            <a:ext cx="2438400" cy="838200"/>
          </a:xfrm>
          <a:prstGeom prst="wedgeEllipseCallout">
            <a:avLst>
              <a:gd name="adj1" fmla="val -39773"/>
              <a:gd name="adj2" fmla="val 55613"/>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2800" dirty="0" smtClean="0">
                <a:solidFill>
                  <a:schemeClr val="bg1"/>
                </a:solidFill>
                <a:latin typeface="AXIS Std R"/>
                <a:ea typeface="AXIS Std R"/>
                <a:cs typeface="AXIS Std R"/>
              </a:rPr>
              <a:t>もくじ</a:t>
            </a:r>
            <a:endParaRPr lang="ja-JP" altLang="en-US" sz="2800" dirty="0">
              <a:solidFill>
                <a:schemeClr val="bg1"/>
              </a:solidFill>
              <a:latin typeface="AXIS Std R"/>
              <a:ea typeface="AXIS Std R"/>
              <a:cs typeface="AXIS Std R"/>
            </a:endParaRPr>
          </a:p>
        </p:txBody>
      </p:sp>
      <p:pic>
        <p:nvPicPr>
          <p:cNvPr id="7" name="図 6" descr="AA028202.png"/>
          <p:cNvPicPr>
            <a:picLocks noChangeAspect="1"/>
          </p:cNvPicPr>
          <p:nvPr/>
        </p:nvPicPr>
        <p:blipFill>
          <a:blip r:embed="rId2"/>
          <a:stretch>
            <a:fillRect/>
          </a:stretch>
        </p:blipFill>
        <p:spPr>
          <a:xfrm>
            <a:off x="167665" y="723271"/>
            <a:ext cx="970572" cy="110553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テキスト ボックス 3"/>
          <p:cNvSpPr txBox="1">
            <a:spLocks noChangeArrowheads="1"/>
          </p:cNvSpPr>
          <p:nvPr/>
        </p:nvSpPr>
        <p:spPr bwMode="auto">
          <a:xfrm>
            <a:off x="739775" y="990600"/>
            <a:ext cx="3877985" cy="461665"/>
          </a:xfrm>
          <a:prstGeom prst="rect">
            <a:avLst/>
          </a:prstGeom>
          <a:noFill/>
          <a:ln w="9525">
            <a:noFill/>
            <a:miter lim="800000"/>
            <a:headEnd/>
            <a:tailEnd/>
          </a:ln>
        </p:spPr>
        <p:txBody>
          <a:bodyPr wrap="none">
            <a:prstTxWarp prst="textNoShape">
              <a:avLst/>
            </a:prstTxWarp>
            <a:spAutoFit/>
          </a:bodyPr>
          <a:lstStyle/>
          <a:p>
            <a:r>
              <a:rPr lang="ja-JP" altLang="en-US" sz="2400" dirty="0" smtClean="0">
                <a:latin typeface="ヒラギノ角ゴ Pro W3" pitchFamily="-108" charset="-128"/>
                <a:ea typeface="ヒラギノ角ゴ Pro W3" pitchFamily="-108" charset="-128"/>
                <a:cs typeface="ヒラギノ角ゴ Pro W3" pitchFamily="-108" charset="-128"/>
              </a:rPr>
              <a:t>持続可能なエネルギー</a:t>
            </a:r>
            <a:r>
              <a:rPr lang="ja-JP" altLang="en-US" sz="2400" dirty="0">
                <a:latin typeface="ヒラギノ角ゴ Pro W3" pitchFamily="-108" charset="-128"/>
                <a:ea typeface="ヒラギノ角ゴ Pro W3" pitchFamily="-108" charset="-128"/>
                <a:cs typeface="ヒラギノ角ゴ Pro W3" pitchFamily="-108" charset="-128"/>
              </a:rPr>
              <a:t>とは</a:t>
            </a:r>
          </a:p>
        </p:txBody>
      </p:sp>
      <p:sp>
        <p:nvSpPr>
          <p:cNvPr id="6" name="タイトル 5"/>
          <p:cNvSpPr>
            <a:spLocks noGrp="1"/>
          </p:cNvSpPr>
          <p:nvPr>
            <p:ph type="title"/>
          </p:nvPr>
        </p:nvSpPr>
        <p:spPr>
          <a:xfrm>
            <a:off x="457200" y="427038"/>
            <a:ext cx="7467600" cy="563562"/>
          </a:xfrm>
        </p:spPr>
        <p:txBody>
          <a:bodyPr>
            <a:normAutofit fontScale="90000"/>
          </a:bodyPr>
          <a:lstStyle/>
          <a:p>
            <a:pPr fontAlgn="auto">
              <a:spcAft>
                <a:spcPts val="0"/>
              </a:spcAft>
              <a:defRPr/>
            </a:pPr>
            <a:r>
              <a:rPr lang="ja-JP" altLang="en-US" dirty="0" smtClean="0">
                <a:cs typeface="+mj-cs"/>
              </a:rPr>
              <a:t>持続可能なエネルギー</a:t>
            </a:r>
            <a:r>
              <a:rPr lang="en-US" altLang="ja-JP" dirty="0" smtClean="0">
                <a:cs typeface="+mj-cs"/>
              </a:rPr>
              <a:t/>
            </a:r>
            <a:br>
              <a:rPr lang="en-US" altLang="ja-JP" dirty="0" smtClean="0">
                <a:cs typeface="+mj-cs"/>
              </a:rPr>
            </a:br>
            <a:r>
              <a:rPr lang="en-US" altLang="ja-JP" sz="2222" dirty="0" smtClean="0">
                <a:cs typeface="+mj-cs"/>
              </a:rPr>
              <a:t>=</a:t>
            </a:r>
            <a:r>
              <a:rPr lang="ja-JP" altLang="en-US" sz="2222" dirty="0" smtClean="0">
                <a:cs typeface="+mj-cs"/>
              </a:rPr>
              <a:t>再生可能エネルギー</a:t>
            </a:r>
            <a:endParaRPr lang="ja-JP" altLang="en-US" sz="2222" dirty="0">
              <a:cs typeface="+mj-cs"/>
            </a:endParaRPr>
          </a:p>
        </p:txBody>
      </p:sp>
      <p:grpSp>
        <p:nvGrpSpPr>
          <p:cNvPr id="2" name="図形グループ 36"/>
          <p:cNvGrpSpPr>
            <a:grpSpLocks/>
          </p:cNvGrpSpPr>
          <p:nvPr/>
        </p:nvGrpSpPr>
        <p:grpSpPr bwMode="auto">
          <a:xfrm>
            <a:off x="2751138" y="1221433"/>
            <a:ext cx="5416868" cy="1685834"/>
            <a:chOff x="2751415" y="1221484"/>
            <a:chExt cx="5416481" cy="1685270"/>
          </a:xfrm>
        </p:grpSpPr>
        <p:sp>
          <p:nvSpPr>
            <p:cNvPr id="23" name="テキスト ボックス 3"/>
            <p:cNvSpPr txBox="1">
              <a:spLocks noChangeArrowheads="1"/>
            </p:cNvSpPr>
            <p:nvPr/>
          </p:nvSpPr>
          <p:spPr bwMode="auto">
            <a:xfrm>
              <a:off x="2751415" y="1706828"/>
              <a:ext cx="5416481" cy="1199926"/>
            </a:xfrm>
            <a:prstGeom prst="rect">
              <a:avLst/>
            </a:prstGeom>
            <a:noFill/>
            <a:ln w="9525">
              <a:noFill/>
              <a:miter lim="800000"/>
              <a:headEnd/>
              <a:tailEnd/>
            </a:ln>
          </p:spPr>
          <p:txBody>
            <a:bodyPr wrap="none">
              <a:prstTxWarp prst="textNoShape">
                <a:avLst/>
              </a:prstTxWarp>
              <a:spAutoFit/>
            </a:bodyPr>
            <a:lstStyle/>
            <a:p>
              <a:pPr>
                <a:defRPr/>
              </a:pPr>
              <a:r>
                <a:rPr lang="ja-JP" altLang="en-US" sz="2400" dirty="0">
                  <a:solidFill>
                    <a:schemeClr val="accent1">
                      <a:lumMod val="75000"/>
                    </a:schemeClr>
                  </a:solidFill>
                  <a:latin typeface="ヒラギノ角ゴ Pro W3"/>
                  <a:ea typeface="ヒラギノ角ゴ Pro W3"/>
                  <a:cs typeface="ヒラギノ角ゴ Pro W3"/>
                </a:rPr>
                <a:t>尽きること</a:t>
              </a:r>
              <a:r>
                <a:rPr lang="ja-JP" altLang="en-US" sz="2400" dirty="0" smtClean="0">
                  <a:solidFill>
                    <a:schemeClr val="accent1">
                      <a:lumMod val="75000"/>
                    </a:schemeClr>
                  </a:solidFill>
                  <a:latin typeface="ヒラギノ角ゴ Pro W3"/>
                  <a:ea typeface="ヒラギノ角ゴ Pro W3"/>
                  <a:cs typeface="ヒラギノ角ゴ Pro W3"/>
                </a:rPr>
                <a:t>なく再生</a:t>
              </a:r>
              <a:r>
                <a:rPr lang="ja-JP" altLang="en-US" sz="2400" dirty="0">
                  <a:solidFill>
                    <a:srgbClr val="E75C01"/>
                  </a:solidFill>
                  <a:latin typeface="ヒラギノ角ゴ Pro W3"/>
                  <a:ea typeface="ヒラギノ角ゴ Pro W3"/>
                  <a:cs typeface="ヒラギノ角ゴ Pro W3"/>
                </a:rPr>
                <a:t>可能</a:t>
              </a:r>
              <a:r>
                <a:rPr lang="ja-JP" altLang="en-US" sz="2400" dirty="0">
                  <a:solidFill>
                    <a:schemeClr val="accent1">
                      <a:lumMod val="75000"/>
                    </a:schemeClr>
                  </a:solidFill>
                  <a:latin typeface="ヒラギノ角ゴ Pro W3"/>
                  <a:ea typeface="ヒラギノ角ゴ Pro W3"/>
                  <a:cs typeface="ヒラギノ角ゴ Pro W3"/>
                </a:rPr>
                <a:t>なエネルギー</a:t>
              </a:r>
              <a:endParaRPr lang="en-US" altLang="ja-JP" sz="2400" dirty="0">
                <a:solidFill>
                  <a:schemeClr val="accent1">
                    <a:lumMod val="75000"/>
                  </a:schemeClr>
                </a:solidFill>
                <a:latin typeface="ヒラギノ角ゴ Pro W3"/>
                <a:ea typeface="ヒラギノ角ゴ Pro W3"/>
                <a:cs typeface="ヒラギノ角ゴ Pro W3"/>
              </a:endParaRPr>
            </a:p>
            <a:p>
              <a:pPr>
                <a:defRPr/>
              </a:pPr>
              <a:r>
                <a:rPr lang="en-US" altLang="ja-JP" sz="2400" dirty="0" smtClean="0">
                  <a:solidFill>
                    <a:schemeClr val="accent1">
                      <a:lumMod val="75000"/>
                    </a:schemeClr>
                  </a:solidFill>
                  <a:latin typeface="ヒラギノ角ゴ Pro W3"/>
                  <a:ea typeface="ヒラギノ角ゴ Pro W3"/>
                  <a:cs typeface="ヒラギノ角ゴ Pro W3"/>
                </a:rPr>
                <a:t>=</a:t>
              </a:r>
              <a:r>
                <a:rPr lang="ja-JP" altLang="en-US" sz="2400" dirty="0" smtClean="0">
                  <a:solidFill>
                    <a:schemeClr val="accent1">
                      <a:lumMod val="75000"/>
                    </a:schemeClr>
                  </a:solidFill>
                  <a:latin typeface="ヒラギノ角ゴ Pro W3"/>
                  <a:ea typeface="ヒラギノ角ゴ Pro W3"/>
                  <a:cs typeface="ヒラギノ角ゴ Pro W3"/>
                </a:rPr>
                <a:t>これからの社会で確実に中心となる</a:t>
              </a:r>
              <a:endParaRPr lang="en-US" altLang="ja-JP" sz="2400" dirty="0" smtClean="0">
                <a:solidFill>
                  <a:schemeClr val="accent1">
                    <a:lumMod val="75000"/>
                  </a:schemeClr>
                </a:solidFill>
                <a:latin typeface="ヒラギノ角ゴ Pro W3"/>
                <a:ea typeface="ヒラギノ角ゴ Pro W3"/>
                <a:cs typeface="ヒラギノ角ゴ Pro W3"/>
              </a:endParaRPr>
            </a:p>
            <a:p>
              <a:pPr>
                <a:defRPr/>
              </a:pPr>
              <a:r>
                <a:rPr lang="ja-JP" altLang="en-US" sz="2400" dirty="0" smtClean="0">
                  <a:solidFill>
                    <a:schemeClr val="accent1">
                      <a:lumMod val="75000"/>
                    </a:schemeClr>
                  </a:solidFill>
                  <a:latin typeface="ヒラギノ角ゴ Pro W3"/>
                  <a:ea typeface="ヒラギノ角ゴ Pro W3"/>
                  <a:cs typeface="ヒラギノ角ゴ Pro W3"/>
                </a:rPr>
                <a:t>新エネルギー</a:t>
              </a:r>
              <a:endParaRPr lang="ja-JP" altLang="en-US" sz="2400" dirty="0">
                <a:solidFill>
                  <a:schemeClr val="accent1">
                    <a:lumMod val="75000"/>
                  </a:schemeClr>
                </a:solidFill>
                <a:latin typeface="ヒラギノ角ゴ Pro W3"/>
                <a:ea typeface="ヒラギノ角ゴ Pro W3"/>
                <a:cs typeface="ヒラギノ角ゴ Pro W3"/>
              </a:endParaRPr>
            </a:p>
          </p:txBody>
        </p:sp>
        <p:cxnSp>
          <p:nvCxnSpPr>
            <p:cNvPr id="28" name="Shape 27"/>
            <p:cNvCxnSpPr>
              <a:stCxn id="32770" idx="3"/>
            </p:cNvCxnSpPr>
            <p:nvPr/>
          </p:nvCxnSpPr>
          <p:spPr>
            <a:xfrm>
              <a:off x="4617904" y="1221484"/>
              <a:ext cx="411411" cy="485344"/>
            </a:xfrm>
            <a:prstGeom prst="bentConnector2">
              <a:avLst/>
            </a:prstGeom>
            <a:ln w="63500">
              <a:tailEnd type="triangle"/>
            </a:ln>
          </p:spPr>
          <p:style>
            <a:lnRef idx="2">
              <a:schemeClr val="accent1"/>
            </a:lnRef>
            <a:fillRef idx="0">
              <a:schemeClr val="accent1"/>
            </a:fillRef>
            <a:effectRef idx="1">
              <a:schemeClr val="accent1"/>
            </a:effectRef>
            <a:fontRef idx="minor">
              <a:schemeClr val="tx1"/>
            </a:fontRef>
          </p:style>
        </p:cxnSp>
      </p:grpSp>
      <p:sp>
        <p:nvSpPr>
          <p:cNvPr id="31" name="円/楕円 30"/>
          <p:cNvSpPr/>
          <p:nvPr/>
        </p:nvSpPr>
        <p:spPr>
          <a:xfrm>
            <a:off x="1219200" y="3276600"/>
            <a:ext cx="1928813" cy="163671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a:latin typeface="ヒラギノ角ゴ Pro W3"/>
                <a:ea typeface="ヒラギノ角ゴ Pro W3"/>
                <a:cs typeface="ヒラギノ角ゴ Pro W3"/>
              </a:rPr>
              <a:t>風力</a:t>
            </a:r>
          </a:p>
        </p:txBody>
      </p:sp>
      <p:sp>
        <p:nvSpPr>
          <p:cNvPr id="32" name="円/楕円 31"/>
          <p:cNvSpPr/>
          <p:nvPr/>
        </p:nvSpPr>
        <p:spPr>
          <a:xfrm>
            <a:off x="3657600" y="3276600"/>
            <a:ext cx="1928813" cy="163671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a:latin typeface="ヒラギノ角ゴ Pro W3"/>
                <a:ea typeface="ヒラギノ角ゴ Pro W3"/>
                <a:cs typeface="ヒラギノ角ゴ Pro W3"/>
              </a:rPr>
              <a:t>小水力</a:t>
            </a:r>
          </a:p>
        </p:txBody>
      </p:sp>
      <p:sp>
        <p:nvSpPr>
          <p:cNvPr id="33" name="円/楕円 32"/>
          <p:cNvSpPr/>
          <p:nvPr/>
        </p:nvSpPr>
        <p:spPr>
          <a:xfrm>
            <a:off x="1219200" y="5068888"/>
            <a:ext cx="1928813" cy="1636712"/>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latin typeface="ヒラギノ角ゴ Pro W3"/>
                <a:ea typeface="ヒラギノ角ゴ Pro W3"/>
                <a:cs typeface="ヒラギノ角ゴ Pro W3"/>
              </a:rPr>
              <a:t>バイオマス</a:t>
            </a:r>
          </a:p>
        </p:txBody>
      </p:sp>
      <p:sp>
        <p:nvSpPr>
          <p:cNvPr id="35" name="円/楕円 34"/>
          <p:cNvSpPr/>
          <p:nvPr/>
        </p:nvSpPr>
        <p:spPr>
          <a:xfrm>
            <a:off x="6072188" y="3276600"/>
            <a:ext cx="1928812" cy="163671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a:latin typeface="ヒラギノ角ゴ Pro W3"/>
                <a:ea typeface="ヒラギノ角ゴ Pro W3"/>
                <a:cs typeface="ヒラギノ角ゴ Pro W3"/>
              </a:rPr>
              <a:t>太陽</a:t>
            </a:r>
          </a:p>
        </p:txBody>
      </p:sp>
      <p:sp>
        <p:nvSpPr>
          <p:cNvPr id="36" name="円/楕円 35"/>
          <p:cNvSpPr/>
          <p:nvPr/>
        </p:nvSpPr>
        <p:spPr>
          <a:xfrm>
            <a:off x="3657600" y="5068888"/>
            <a:ext cx="1928813" cy="1636712"/>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latin typeface="ヒラギノ角ゴ Pro W3"/>
                <a:ea typeface="ヒラギノ角ゴ Pro W3"/>
                <a:cs typeface="ヒラギノ角ゴ Pro W3"/>
              </a:rPr>
              <a:t>地熱</a:t>
            </a:r>
          </a:p>
        </p:txBody>
      </p:sp>
      <p:sp>
        <p:nvSpPr>
          <p:cNvPr id="38" name="円/楕円 37"/>
          <p:cNvSpPr/>
          <p:nvPr/>
        </p:nvSpPr>
        <p:spPr>
          <a:xfrm>
            <a:off x="6072188" y="5068888"/>
            <a:ext cx="1928812" cy="1636712"/>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1400" dirty="0">
                <a:latin typeface="ヒラギノ角ゴ Pro W3"/>
                <a:ea typeface="ヒラギノ角ゴ Pro W3"/>
                <a:cs typeface="ヒラギノ角ゴ Pro W3"/>
              </a:rPr>
              <a:t>海洋温度差</a:t>
            </a:r>
            <a:endParaRPr lang="en-US" altLang="ja-JP" sz="1400" dirty="0">
              <a:latin typeface="ヒラギノ角ゴ Pro W3"/>
              <a:ea typeface="ヒラギノ角ゴ Pro W3"/>
              <a:cs typeface="ヒラギノ角ゴ Pro W3"/>
            </a:endParaRPr>
          </a:p>
          <a:p>
            <a:pPr algn="ctr">
              <a:defRPr/>
            </a:pPr>
            <a:r>
              <a:rPr lang="ja-JP" altLang="en-US" sz="1400" dirty="0">
                <a:latin typeface="ヒラギノ角ゴ Pro W3"/>
                <a:ea typeface="ヒラギノ角ゴ Pro W3"/>
                <a:cs typeface="ヒラギノ角ゴ Pro W3"/>
              </a:rPr>
              <a:t>波力</a:t>
            </a:r>
            <a:endParaRPr lang="en-US" altLang="ja-JP" sz="1400" dirty="0">
              <a:latin typeface="ヒラギノ角ゴ Pro W3"/>
              <a:ea typeface="ヒラギノ角ゴ Pro W3"/>
              <a:cs typeface="ヒラギノ角ゴ Pro W3"/>
            </a:endParaRPr>
          </a:p>
          <a:p>
            <a:pPr algn="ctr">
              <a:defRPr/>
            </a:pPr>
            <a:r>
              <a:rPr lang="ja-JP" altLang="en-US" sz="1400" dirty="0">
                <a:latin typeface="ヒラギノ角ゴ Pro W3"/>
                <a:ea typeface="ヒラギノ角ゴ Pro W3"/>
                <a:cs typeface="ヒラギノ角ゴ Pro W3"/>
              </a:rPr>
              <a:t>潮力</a:t>
            </a:r>
            <a:endParaRPr lang="en-US" altLang="ja-JP" sz="1400" dirty="0">
              <a:latin typeface="ヒラギノ角ゴ Pro W3"/>
              <a:ea typeface="ヒラギノ角ゴ Pro W3"/>
              <a:cs typeface="ヒラギノ角ゴ Pro W3"/>
            </a:endParaRPr>
          </a:p>
          <a:p>
            <a:pPr algn="ctr">
              <a:defRPr/>
            </a:pPr>
            <a:r>
              <a:rPr lang="ja-JP" altLang="en-US" sz="1400" dirty="0">
                <a:latin typeface="ヒラギノ角ゴ Pro W3"/>
                <a:ea typeface="ヒラギノ角ゴ Pro W3"/>
                <a:cs typeface="ヒラギノ角ゴ Pro W3"/>
              </a:rPr>
              <a:t>水素</a:t>
            </a:r>
            <a:endParaRPr lang="en-US" altLang="ja-JP" sz="1400" dirty="0">
              <a:latin typeface="ヒラギノ角ゴ Pro W3"/>
              <a:ea typeface="ヒラギノ角ゴ Pro W3"/>
              <a:cs typeface="ヒラギノ角ゴ Pro W3"/>
            </a:endParaRPr>
          </a:p>
          <a:p>
            <a:pPr algn="ctr">
              <a:defRPr/>
            </a:pPr>
            <a:r>
              <a:rPr lang="ja-JP" altLang="en-US" sz="1400" dirty="0">
                <a:latin typeface="ヒラギノ角ゴ Pro W3"/>
                <a:ea typeface="ヒラギノ角ゴ Pro W3"/>
                <a:cs typeface="ヒラギノ角ゴ Pro W3"/>
              </a:rPr>
              <a:t>雪氷熱</a:t>
            </a:r>
            <a:endParaRPr lang="en-US" altLang="ja-JP" sz="1400" dirty="0" smtClean="0">
              <a:latin typeface="ヒラギノ角ゴ Pro W3"/>
              <a:ea typeface="ヒラギノ角ゴ Pro W3"/>
              <a:cs typeface="ヒラギノ角ゴ Pro W3"/>
            </a:endParaRPr>
          </a:p>
          <a:p>
            <a:pPr algn="ctr">
              <a:defRPr/>
            </a:pPr>
            <a:r>
              <a:rPr lang="ja-JP" altLang="en-US" sz="1400" dirty="0" smtClean="0">
                <a:latin typeface="ヒラギノ角ゴ Pro W3"/>
                <a:ea typeface="ヒラギノ角ゴ Pro W3"/>
                <a:cs typeface="ヒラギノ角ゴ Pro W3"/>
              </a:rPr>
              <a:t>温泉熱</a:t>
            </a:r>
            <a:endParaRPr lang="ja-JP" altLang="en-US" sz="1400" dirty="0">
              <a:latin typeface="ヒラギノ角ゴ Pro W3"/>
              <a:ea typeface="ヒラギノ角ゴ Pro W3"/>
              <a:cs typeface="ヒラギノ角ゴ Pro W3"/>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5" grpId="0" animBg="1"/>
      <p:bldP spid="36"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図 2" descr="ピクチャ 1.png"/>
          <p:cNvPicPr>
            <a:picLocks noChangeAspect="1"/>
          </p:cNvPicPr>
          <p:nvPr/>
        </p:nvPicPr>
        <p:blipFill>
          <a:blip r:embed="rId2"/>
          <a:srcRect/>
          <a:stretch>
            <a:fillRect/>
          </a:stretch>
        </p:blipFill>
        <p:spPr bwMode="auto">
          <a:xfrm>
            <a:off x="762000" y="152400"/>
            <a:ext cx="6829425" cy="6513513"/>
          </a:xfrm>
          <a:prstGeom prst="rect">
            <a:avLst/>
          </a:prstGeom>
          <a:noFill/>
          <a:ln w="9525">
            <a:noFill/>
            <a:miter lim="800000"/>
            <a:headEnd/>
            <a:tailEnd/>
          </a:ln>
        </p:spPr>
      </p:pic>
      <p:sp>
        <p:nvSpPr>
          <p:cNvPr id="4" name="テキスト ボックス 3"/>
          <p:cNvSpPr txBox="1"/>
          <p:nvPr/>
        </p:nvSpPr>
        <p:spPr>
          <a:xfrm>
            <a:off x="5921375" y="6203950"/>
            <a:ext cx="2338388" cy="461963"/>
          </a:xfrm>
          <a:prstGeom prst="rect">
            <a:avLst/>
          </a:prstGeom>
          <a:noFill/>
        </p:spPr>
        <p:txBody>
          <a:bodyPr wrap="none">
            <a:spAutoFit/>
          </a:bodyPr>
          <a:lstStyle/>
          <a:p>
            <a:pPr>
              <a:defRPr/>
            </a:pPr>
            <a:r>
              <a:rPr lang="en-US" altLang="ja-JP" sz="800" dirty="0" err="1">
                <a:solidFill>
                  <a:schemeClr val="tx1">
                    <a:lumMod val="65000"/>
                    <a:lumOff val="35000"/>
                  </a:schemeClr>
                </a:solidFill>
                <a:latin typeface="ヒラギノ角ゴ Pro W3"/>
                <a:ea typeface="ヒラギノ角ゴ Pro W3"/>
                <a:cs typeface="ヒラギノ角ゴ Pro W3"/>
              </a:rPr>
              <a:t>『</a:t>
            </a:r>
            <a:r>
              <a:rPr lang="ja-JP" altLang="en-US" sz="800" dirty="0">
                <a:solidFill>
                  <a:schemeClr val="tx1">
                    <a:lumMod val="65000"/>
                    <a:lumOff val="35000"/>
                  </a:schemeClr>
                </a:solidFill>
                <a:latin typeface="ヒラギノ角ゴ Pro W3"/>
                <a:ea typeface="ヒラギノ角ゴ Pro W3"/>
                <a:cs typeface="ヒラギノ角ゴ Pro W3"/>
              </a:rPr>
              <a:t>エネルギー永続地帯</a:t>
            </a:r>
            <a:r>
              <a:rPr lang="en-US" altLang="ja-JP" sz="800" dirty="0">
                <a:solidFill>
                  <a:schemeClr val="tx1">
                    <a:lumMod val="65000"/>
                    <a:lumOff val="35000"/>
                  </a:schemeClr>
                </a:solidFill>
                <a:latin typeface="ヒラギノ角ゴ Pro W3"/>
                <a:ea typeface="ヒラギノ角ゴ Pro W3"/>
                <a:cs typeface="ヒラギノ角ゴ Pro W3"/>
              </a:rPr>
              <a:t>2007</a:t>
            </a:r>
            <a:r>
              <a:rPr lang="ja-JP" altLang="en-US" sz="800" dirty="0">
                <a:solidFill>
                  <a:schemeClr val="tx1">
                    <a:lumMod val="65000"/>
                    <a:lumOff val="35000"/>
                  </a:schemeClr>
                </a:solidFill>
                <a:latin typeface="ヒラギノ角ゴ Pro W3"/>
                <a:ea typeface="ヒラギノ角ゴ Pro W3"/>
                <a:cs typeface="ヒラギノ角ゴ Pro W3"/>
              </a:rPr>
              <a:t>年年度試算結果</a:t>
            </a:r>
            <a:r>
              <a:rPr lang="en-US" altLang="ja-JP" sz="800" dirty="0" err="1">
                <a:solidFill>
                  <a:schemeClr val="tx1">
                    <a:lumMod val="65000"/>
                    <a:lumOff val="35000"/>
                  </a:schemeClr>
                </a:solidFill>
                <a:latin typeface="ヒラギノ角ゴ Pro W3"/>
                <a:ea typeface="ヒラギノ角ゴ Pro W3"/>
                <a:cs typeface="ヒラギノ角ゴ Pro W3"/>
              </a:rPr>
              <a:t>』</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ja-JP" altLang="en-US" sz="800" dirty="0">
                <a:solidFill>
                  <a:schemeClr val="tx1">
                    <a:lumMod val="65000"/>
                    <a:lumOff val="35000"/>
                  </a:schemeClr>
                </a:solidFill>
                <a:latin typeface="ヒラギノ角ゴ Pro W3"/>
                <a:ea typeface="ヒラギノ角ゴ Pro W3"/>
                <a:cs typeface="ヒラギノ角ゴ Pro W3"/>
              </a:rPr>
              <a:t>千葉大学公共研究センター</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en-US" altLang="ja-JP" sz="800" dirty="0">
                <a:solidFill>
                  <a:schemeClr val="tx1">
                    <a:lumMod val="65000"/>
                    <a:lumOff val="35000"/>
                  </a:schemeClr>
                </a:solidFill>
                <a:latin typeface="ヒラギノ角ゴ Pro W3"/>
                <a:ea typeface="ヒラギノ角ゴ Pro W3"/>
                <a:cs typeface="ヒラギノ角ゴ Pro W3"/>
              </a:rPr>
              <a:t>NPO</a:t>
            </a:r>
            <a:r>
              <a:rPr lang="ja-JP" altLang="en-US" sz="800" dirty="0">
                <a:solidFill>
                  <a:schemeClr val="tx1">
                    <a:lumMod val="65000"/>
                    <a:lumOff val="35000"/>
                  </a:schemeClr>
                </a:solidFill>
                <a:latin typeface="ヒラギノ角ゴ Pro W3"/>
                <a:ea typeface="ヒラギノ角ゴ Pro W3"/>
                <a:cs typeface="ヒラギノ角ゴ Pro W3"/>
              </a:rPr>
              <a:t>法人環境エネルギー政策研究所</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windfarm05.jpg"/>
          <p:cNvPicPr>
            <a:picLocks noChangeAspect="1"/>
          </p:cNvPicPr>
          <p:nvPr/>
        </p:nvPicPr>
        <p:blipFill>
          <a:blip r:embed="rId2"/>
          <a:stretch>
            <a:fillRect/>
          </a:stretch>
        </p:blipFill>
        <p:spPr>
          <a:xfrm>
            <a:off x="1295400" y="1595271"/>
            <a:ext cx="7431088" cy="4957929"/>
          </a:xfrm>
          <a:prstGeom prst="rect">
            <a:avLst/>
          </a:prstGeom>
        </p:spPr>
      </p:pic>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ぶるんぶるん！！</a:t>
            </a:r>
            <a:endParaRPr lang="ja-JP" altLang="en-US" sz="1050" dirty="0">
              <a:solidFill>
                <a:schemeClr val="bg1"/>
              </a:solidFill>
              <a:latin typeface="AXIS Std R"/>
              <a:ea typeface="AXIS Std R"/>
              <a:cs typeface="AXIS Std R"/>
            </a:endParaRPr>
          </a:p>
        </p:txBody>
      </p:sp>
      <p:pic>
        <p:nvPicPr>
          <p:cNvPr id="6" name="図 5" descr="AA028202.png"/>
          <p:cNvPicPr>
            <a:picLocks noChangeAspect="1"/>
          </p:cNvPicPr>
          <p:nvPr/>
        </p:nvPicPr>
        <p:blipFill>
          <a:blip r:embed="rId3"/>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399152781_b341c934ba_b.jpg"/>
          <p:cNvPicPr>
            <a:picLocks noChangeAspect="1"/>
          </p:cNvPicPr>
          <p:nvPr/>
        </p:nvPicPr>
        <p:blipFill>
          <a:blip r:embed="rId3"/>
          <a:stretch>
            <a:fillRect/>
          </a:stretch>
        </p:blipFill>
        <p:spPr>
          <a:xfrm>
            <a:off x="228600" y="1524000"/>
            <a:ext cx="6871798" cy="4572000"/>
          </a:xfrm>
          <a:prstGeom prst="rect">
            <a:avLst/>
          </a:prstGeom>
        </p:spPr>
      </p:pic>
      <p:pic>
        <p:nvPicPr>
          <p:cNvPr id="8" name="図 7"/>
          <p:cNvPicPr>
            <a:picLocks noChangeAspect="1"/>
          </p:cNvPicPr>
          <p:nvPr/>
        </p:nvPicPr>
        <p:blipFill>
          <a:blip r:embed="rId4"/>
          <a:stretch>
            <a:fillRect/>
          </a:stretch>
        </p:blipFill>
        <p:spPr>
          <a:xfrm>
            <a:off x="0" y="0"/>
            <a:ext cx="1049826" cy="1049826"/>
          </a:xfrm>
          <a:prstGeom prst="rect">
            <a:avLst/>
          </a:prstGeom>
        </p:spPr>
      </p:pic>
      <p:sp>
        <p:nvSpPr>
          <p:cNvPr id="25604" name="テキスト ボックス 9"/>
          <p:cNvSpPr txBox="1">
            <a:spLocks noChangeArrowheads="1"/>
          </p:cNvSpPr>
          <p:nvPr/>
        </p:nvSpPr>
        <p:spPr bwMode="auto">
          <a:xfrm>
            <a:off x="3657600" y="1524000"/>
            <a:ext cx="4586288" cy="5019675"/>
          </a:xfrm>
          <a:prstGeom prst="rect">
            <a:avLst/>
          </a:prstGeom>
          <a:solidFill>
            <a:schemeClr val="bg1"/>
          </a:solidFill>
          <a:ln w="9525">
            <a:noFill/>
            <a:miter lim="800000"/>
            <a:headEnd/>
            <a:tailEnd/>
          </a:ln>
        </p:spPr>
        <p:txBody>
          <a:bodyPr>
            <a:prstTxWarp prst="textNoShape">
              <a:avLst/>
            </a:prstTxWarp>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世界的に急増している再生可能エネルギー</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風力発電は風の力で風車を回しその回転運動を発電機に伝えて電気を起こす発電方法。日本には</a:t>
            </a:r>
            <a:r>
              <a:rPr lang="en-US" altLang="ja-JP" sz="1600" dirty="0" smtClean="0">
                <a:latin typeface="ヒラギノ角ゴ Pro W3" pitchFamily="-108" charset="-128"/>
                <a:ea typeface="ヒラギノ角ゴ Pro W3" pitchFamily="-108" charset="-128"/>
                <a:cs typeface="ヒラギノ角ゴ Pro W3" pitchFamily="-108" charset="-128"/>
              </a:rPr>
              <a:t>1,409</a:t>
            </a:r>
            <a:r>
              <a:rPr lang="ja-JP" altLang="en-US" sz="1600" dirty="0" smtClean="0">
                <a:latin typeface="ヒラギノ角ゴ Pro W3" pitchFamily="-108" charset="-128"/>
                <a:ea typeface="ヒラギノ角ゴ Pro W3" pitchFamily="-108" charset="-128"/>
                <a:cs typeface="ヒラギノ角ゴ Pro W3" pitchFamily="-108" charset="-128"/>
              </a:rPr>
              <a:t>基（容量１０</a:t>
            </a:r>
            <a:r>
              <a:rPr lang="en-US" altLang="ja-JP" sz="1600" dirty="0" smtClean="0">
                <a:latin typeface="ヒラギノ角ゴ Pro W3" pitchFamily="-108" charset="-128"/>
                <a:ea typeface="ヒラギノ角ゴ Pro W3" pitchFamily="-108" charset="-128"/>
                <a:cs typeface="ヒラギノ角ゴ Pro W3" pitchFamily="-108" charset="-128"/>
              </a:rPr>
              <a:t>kW</a:t>
            </a:r>
            <a:r>
              <a:rPr lang="ja-JP" altLang="en-US" sz="1600" dirty="0" smtClean="0">
                <a:latin typeface="ヒラギノ角ゴ Pro W3" pitchFamily="-108" charset="-128"/>
                <a:ea typeface="ヒラギノ角ゴ Pro W3" pitchFamily="-108" charset="-128"/>
                <a:cs typeface="ヒラギノ角ゴ Pro W3" pitchFamily="-108" charset="-128"/>
              </a:rPr>
              <a:t>以上）の風車が稼働し、出力は</a:t>
            </a:r>
            <a:r>
              <a:rPr lang="en-US" altLang="ja-JP" sz="1600" dirty="0" smtClean="0">
                <a:latin typeface="ヒラギノ角ゴ Pro W3" pitchFamily="-108" charset="-128"/>
                <a:ea typeface="ヒラギノ角ゴ Pro W3" pitchFamily="-108" charset="-128"/>
                <a:cs typeface="ヒラギノ角ゴ Pro W3" pitchFamily="-108" charset="-128"/>
              </a:rPr>
              <a:t>168</a:t>
            </a:r>
            <a:r>
              <a:rPr lang="ja-JP" altLang="en-US" sz="1600" dirty="0" smtClean="0">
                <a:latin typeface="ヒラギノ角ゴ Pro W3" pitchFamily="-108" charset="-128"/>
                <a:ea typeface="ヒラギノ角ゴ Pro W3" pitchFamily="-108" charset="-128"/>
                <a:cs typeface="ヒラギノ角ゴ Pro W3" pitchFamily="-108" charset="-128"/>
              </a:rPr>
              <a:t>万</a:t>
            </a:r>
            <a:r>
              <a:rPr lang="en-US" altLang="ja-JP" sz="1600" dirty="0" smtClean="0">
                <a:latin typeface="ヒラギノ角ゴ Pro W3" pitchFamily="-108" charset="-128"/>
                <a:ea typeface="ヒラギノ角ゴ Pro W3" pitchFamily="-108" charset="-128"/>
                <a:cs typeface="ヒラギノ角ゴ Pro W3" pitchFamily="-108" charset="-128"/>
              </a:rPr>
              <a:t>kW</a:t>
            </a:r>
            <a:r>
              <a:rPr lang="ja-JP" altLang="en-US" sz="1600" dirty="0" smtClean="0">
                <a:latin typeface="ヒラギノ角ゴ Pro W3" pitchFamily="-108" charset="-128"/>
                <a:ea typeface="ヒラギノ角ゴ Pro W3" pitchFamily="-108" charset="-128"/>
                <a:cs typeface="ヒラギノ角ゴ Pro W3" pitchFamily="-108" charset="-128"/>
              </a:rPr>
              <a:t>。</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小規模分散型として優れているので、事故や災害などの影響を少なくできる。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夜間発電が可能。比較的コストが安く、事業化が容易で、修理や点検も簡単。サイズの大小があり、場所によって導入しやすい（個人宅、離島、山荘など）。</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a:solidFill>
                  <a:srgbClr val="CF6868"/>
                </a:solidFill>
                <a:latin typeface="ヒラギノ角ゴ Pro W3" pitchFamily="-108" charset="-128"/>
                <a:ea typeface="ヒラギノ角ゴ Pro W3" pitchFamily="-108" charset="-128"/>
                <a:cs typeface="ヒラギノ角ゴ Pro W3" pitchFamily="-108" charset="-128"/>
              </a:rPr>
              <a:t>デメリット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電力を安定して供給することが難しい。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周囲に騒音被害や健康被害例がある。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国土のほとんどが山がちなため、風況がよいとはいえない。台風などで倒壊するおそれがある。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000" dirty="0" smtClean="0">
                <a:latin typeface="ヒラギノ角ゴ Pro W3" pitchFamily="-108" charset="-128"/>
                <a:ea typeface="ヒラギノ角ゴ Pro W3" pitchFamily="-108" charset="-128"/>
                <a:cs typeface="ヒラギノ角ゴ Pro W3" pitchFamily="-108" charset="-128"/>
              </a:rPr>
              <a:t>（</a:t>
            </a:r>
            <a:r>
              <a:rPr lang="en-US" altLang="ja-JP" sz="1000" dirty="0" smtClean="0">
                <a:latin typeface="ヒラギノ角ゴ Pro W3" pitchFamily="-108" charset="-128"/>
                <a:ea typeface="ヒラギノ角ゴ Pro W3" pitchFamily="-108" charset="-128"/>
                <a:cs typeface="ヒラギノ角ゴ Pro W3" pitchFamily="-108" charset="-128"/>
              </a:rPr>
              <a:t>2003</a:t>
            </a:r>
            <a:r>
              <a:rPr lang="ja-JP" altLang="en-US" sz="1000" dirty="0" smtClean="0">
                <a:latin typeface="ヒラギノ角ゴ Pro W3" pitchFamily="-108" charset="-128"/>
                <a:ea typeface="ヒラギノ角ゴ Pro W3" pitchFamily="-108" charset="-128"/>
                <a:cs typeface="ヒラギノ角ゴ Pro W3" pitchFamily="-108" charset="-128"/>
              </a:rPr>
              <a:t>年</a:t>
            </a:r>
            <a:r>
              <a:rPr lang="en-US" altLang="ja-JP" sz="1000" dirty="0" smtClean="0">
                <a:latin typeface="ヒラギノ角ゴ Pro W3" pitchFamily="-108" charset="-128"/>
                <a:ea typeface="ヒラギノ角ゴ Pro W3" pitchFamily="-108" charset="-128"/>
                <a:cs typeface="ヒラギノ角ゴ Pro W3" pitchFamily="-108" charset="-128"/>
              </a:rPr>
              <a:t>9</a:t>
            </a:r>
            <a:r>
              <a:rPr lang="ja-JP" altLang="en-US" sz="1000" dirty="0" smtClean="0">
                <a:latin typeface="ヒラギノ角ゴ Pro W3" pitchFamily="-108" charset="-128"/>
                <a:ea typeface="ヒラギノ角ゴ Pro W3" pitchFamily="-108" charset="-128"/>
                <a:cs typeface="ヒラギノ角ゴ Pro W3" pitchFamily="-108" charset="-128"/>
              </a:rPr>
              <a:t>月</a:t>
            </a:r>
            <a:r>
              <a:rPr lang="en-US" altLang="ja-JP" sz="1000" dirty="0" smtClean="0">
                <a:latin typeface="ヒラギノ角ゴ Pro W3" pitchFamily="-108" charset="-128"/>
                <a:ea typeface="ヒラギノ角ゴ Pro W3" pitchFamily="-108" charset="-128"/>
                <a:cs typeface="ヒラギノ角ゴ Pro W3" pitchFamily="-108" charset="-128"/>
              </a:rPr>
              <a:t>11</a:t>
            </a:r>
            <a:r>
              <a:rPr lang="ja-JP" altLang="en-US" sz="1000" dirty="0" smtClean="0">
                <a:latin typeface="ヒラギノ角ゴ Pro W3" pitchFamily="-108" charset="-128"/>
                <a:ea typeface="ヒラギノ角ゴ Pro W3" pitchFamily="-108" charset="-128"/>
                <a:cs typeface="ヒラギノ角ゴ Pro W3" pitchFamily="-108" charset="-128"/>
              </a:rPr>
              <a:t>日の台風では、宮古島にあった</a:t>
            </a:r>
            <a:r>
              <a:rPr lang="en-US" altLang="ja-JP" sz="1000" dirty="0" smtClean="0">
                <a:latin typeface="ヒラギノ角ゴ Pro W3" pitchFamily="-108" charset="-128"/>
                <a:ea typeface="ヒラギノ角ゴ Pro W3" pitchFamily="-108" charset="-128"/>
                <a:cs typeface="ヒラギノ角ゴ Pro W3" pitchFamily="-108" charset="-128"/>
              </a:rPr>
              <a:t>7</a:t>
            </a:r>
            <a:r>
              <a:rPr lang="ja-JP" altLang="en-US" sz="1000" dirty="0" smtClean="0">
                <a:latin typeface="ヒラギノ角ゴ Pro W3" pitchFamily="-108" charset="-128"/>
                <a:ea typeface="ヒラギノ角ゴ Pro W3" pitchFamily="-108" charset="-128"/>
                <a:cs typeface="ヒラギノ角ゴ Pro W3" pitchFamily="-108" charset="-128"/>
              </a:rPr>
              <a:t>基の風力発電機が壊滅）</a:t>
            </a:r>
            <a:endParaRPr lang="ja-JP" altLang="en-US" sz="1000" dirty="0"/>
          </a:p>
        </p:txBody>
      </p:sp>
      <p:sp>
        <p:nvSpPr>
          <p:cNvPr id="2" name="タイトル 1"/>
          <p:cNvSpPr>
            <a:spLocks noGrp="1"/>
          </p:cNvSpPr>
          <p:nvPr>
            <p:ph type="title"/>
          </p:nvPr>
        </p:nvSpPr>
        <p:spPr>
          <a:xfrm>
            <a:off x="762000" y="334963"/>
            <a:ext cx="4038600" cy="884237"/>
          </a:xfrm>
        </p:spPr>
        <p:txBody>
          <a:bodyPr>
            <a:normAutofit fontScale="90000"/>
          </a:bodyPr>
          <a:lstStyle/>
          <a:p>
            <a:pPr fontAlgn="auto">
              <a:spcAft>
                <a:spcPts val="0"/>
              </a:spcAft>
              <a:defRPr/>
            </a:pPr>
            <a:r>
              <a:rPr lang="ja-JP" altLang="en-US" dirty="0" smtClean="0">
                <a:cs typeface="+mj-cs"/>
              </a:rPr>
              <a:t>風力エネルギー</a:t>
            </a:r>
            <a:r>
              <a:rPr lang="en-US" altLang="ja-JP" dirty="0" smtClean="0">
                <a:cs typeface="+mj-cs"/>
              </a:rPr>
              <a:t> - 1 -</a:t>
            </a:r>
            <a:r>
              <a:rPr lang="ja-JP" altLang="en-US" dirty="0" smtClean="0">
                <a:cs typeface="+mj-cs"/>
              </a:rPr>
              <a:t>　</a:t>
            </a:r>
            <a:endParaRPr lang="ja-JP" altLang="en-US" dirty="0">
              <a:cs typeface="+mj-cs"/>
            </a:endParaRPr>
          </a:p>
        </p:txBody>
      </p:sp>
      <p:sp>
        <p:nvSpPr>
          <p:cNvPr id="10" name="テキスト ボックス 9"/>
          <p:cNvSpPr txBox="1"/>
          <p:nvPr/>
        </p:nvSpPr>
        <p:spPr>
          <a:xfrm>
            <a:off x="228600" y="6096000"/>
            <a:ext cx="2834580" cy="261610"/>
          </a:xfrm>
          <a:prstGeom prst="rect">
            <a:avLst/>
          </a:prstGeom>
          <a:noFill/>
        </p:spPr>
        <p:txBody>
          <a:bodyPr wrap="none" rtlCol="0">
            <a:spAutoFit/>
          </a:bodyPr>
          <a:lstStyle/>
          <a:p>
            <a:r>
              <a:rPr lang="en-US" altLang="ja-JP" sz="1100" dirty="0" smtClean="0"/>
              <a:t> Photo by </a:t>
            </a:r>
            <a:r>
              <a:rPr lang="en-US" altLang="ja-JP" sz="1100" dirty="0" err="1" smtClean="0"/>
              <a:t>Morten</a:t>
            </a:r>
            <a:r>
              <a:rPr lang="en-US" altLang="ja-JP" sz="1100" dirty="0" smtClean="0"/>
              <a:t> Mitchell </a:t>
            </a:r>
            <a:r>
              <a:rPr lang="en-US" altLang="ja-JP" sz="1100" dirty="0" err="1" smtClean="0"/>
              <a:t>Larød</a:t>
            </a:r>
            <a:r>
              <a:rPr lang="en-US" altLang="ja-JP" sz="1100" dirty="0" smtClean="0"/>
              <a:t> on </a:t>
            </a:r>
            <a:r>
              <a:rPr lang="en-US" altLang="ja-JP" sz="1100" dirty="0" err="1" smtClean="0"/>
              <a:t>Flickr</a:t>
            </a:r>
            <a:endParaRPr kumimoji="1" lang="ja-JP" altLang="en-US" sz="1100"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0"/>
            <a:ext cx="1049826" cy="1049826"/>
          </a:xfrm>
          <a:prstGeom prst="rect">
            <a:avLst/>
          </a:prstGeom>
        </p:spPr>
      </p:pic>
      <p:sp>
        <p:nvSpPr>
          <p:cNvPr id="5" name="タイトル 1"/>
          <p:cNvSpPr>
            <a:spLocks noGrp="1"/>
          </p:cNvSpPr>
          <p:nvPr>
            <p:ph type="title"/>
          </p:nvPr>
        </p:nvSpPr>
        <p:spPr>
          <a:xfrm>
            <a:off x="762000" y="334963"/>
            <a:ext cx="4038600" cy="884237"/>
          </a:xfrm>
        </p:spPr>
        <p:txBody>
          <a:bodyPr>
            <a:normAutofit fontScale="90000"/>
          </a:bodyPr>
          <a:lstStyle/>
          <a:p>
            <a:pPr fontAlgn="auto">
              <a:spcAft>
                <a:spcPts val="0"/>
              </a:spcAft>
              <a:defRPr/>
            </a:pPr>
            <a:r>
              <a:rPr lang="ja-JP" altLang="en-US" dirty="0" smtClean="0">
                <a:cs typeface="+mj-cs"/>
              </a:rPr>
              <a:t>風力エネルギー</a:t>
            </a:r>
            <a:r>
              <a:rPr lang="en-US" altLang="ja-JP" dirty="0" smtClean="0">
                <a:cs typeface="+mj-cs"/>
              </a:rPr>
              <a:t> - 2 -</a:t>
            </a:r>
            <a:r>
              <a:rPr lang="ja-JP" altLang="en-US" dirty="0" smtClean="0">
                <a:cs typeface="+mj-cs"/>
              </a:rPr>
              <a:t>　</a:t>
            </a:r>
            <a:endParaRPr lang="ja-JP" altLang="en-US" dirty="0">
              <a:cs typeface="+mj-cs"/>
            </a:endParaRPr>
          </a:p>
        </p:txBody>
      </p:sp>
      <p:pic>
        <p:nvPicPr>
          <p:cNvPr id="6" name="図 5" descr="ピクチャ 2.png"/>
          <p:cNvPicPr>
            <a:picLocks noChangeAspect="1"/>
          </p:cNvPicPr>
          <p:nvPr/>
        </p:nvPicPr>
        <p:blipFill>
          <a:blip r:embed="rId3"/>
          <a:stretch>
            <a:fillRect/>
          </a:stretch>
        </p:blipFill>
        <p:spPr>
          <a:xfrm>
            <a:off x="4935973" y="3590925"/>
            <a:ext cx="3750827" cy="2733675"/>
          </a:xfrm>
          <a:prstGeom prst="rect">
            <a:avLst/>
          </a:prstGeom>
        </p:spPr>
      </p:pic>
      <p:sp>
        <p:nvSpPr>
          <p:cNvPr id="7" name="テキスト ボックス 6"/>
          <p:cNvSpPr txBox="1">
            <a:spLocks/>
          </p:cNvSpPr>
          <p:nvPr/>
        </p:nvSpPr>
        <p:spPr>
          <a:xfrm>
            <a:off x="762000" y="1371600"/>
            <a:ext cx="3429000" cy="5257800"/>
          </a:xfrm>
          <a:prstGeom prst="rect">
            <a:avLst/>
          </a:prstGeom>
          <a:noFill/>
        </p:spPr>
        <p:txBody>
          <a:bodyPr wrap="square" rtlCol="0">
            <a:noAutofit/>
          </a:bodyPr>
          <a:lstStyle/>
          <a:p>
            <a:r>
              <a:rPr lang="ja-JP" altLang="en-US" dirty="0">
                <a:solidFill>
                  <a:srgbClr val="E75C01"/>
                </a:solidFill>
                <a:latin typeface="ヒラギノ角ゴ Pro W3" pitchFamily="-108" charset="-128"/>
                <a:ea typeface="ヒラギノ角ゴ Pro W3" pitchFamily="-108" charset="-128"/>
                <a:cs typeface="ヒラギノ角ゴ Pro W3" pitchFamily="-108" charset="-128"/>
              </a:rPr>
              <a:t>世界の動向</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全世界的に導入量が増加</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en-US" altLang="ja-JP" sz="1600" dirty="0" smtClean="0">
                <a:latin typeface="ヒラギノ角ゴ Pro W3" pitchFamily="-108" charset="-128"/>
                <a:ea typeface="ヒラギノ角ゴ Pro W3" pitchFamily="-108" charset="-128"/>
                <a:cs typeface="ヒラギノ角ゴ Pro W3" pitchFamily="-108" charset="-128"/>
              </a:rPr>
              <a:t>2008</a:t>
            </a:r>
            <a:r>
              <a:rPr lang="ja-JP" altLang="en-US" sz="1600" dirty="0" smtClean="0">
                <a:latin typeface="ヒラギノ角ゴ Pro W3" pitchFamily="-108" charset="-128"/>
                <a:ea typeface="ヒラギノ角ゴ Pro W3" pitchFamily="-108" charset="-128"/>
                <a:cs typeface="ヒラギノ角ゴ Pro W3" pitchFamily="-108" charset="-128"/>
              </a:rPr>
              <a:t>年度は前年度比</a:t>
            </a:r>
            <a:r>
              <a:rPr lang="en-US" altLang="ja-JP" sz="1600" dirty="0" smtClean="0">
                <a:latin typeface="ヒラギノ角ゴ Pro W3" pitchFamily="-108" charset="-128"/>
                <a:ea typeface="ヒラギノ角ゴ Pro W3" pitchFamily="-108" charset="-128"/>
                <a:cs typeface="ヒラギノ角ゴ Pro W3" pitchFamily="-108" charset="-128"/>
              </a:rPr>
              <a:t>28%</a:t>
            </a:r>
            <a:r>
              <a:rPr lang="ja-JP" altLang="en-US" sz="1600" dirty="0" smtClean="0">
                <a:latin typeface="ヒラギノ角ゴ Pro W3" pitchFamily="-108" charset="-128"/>
                <a:ea typeface="ヒラギノ角ゴ Pro W3" pitchFamily="-108" charset="-128"/>
                <a:cs typeface="ヒラギノ角ゴ Pro W3" pitchFamily="-108" charset="-128"/>
              </a:rPr>
              <a:t>増加</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とくにアメリカでは活発で</a:t>
            </a:r>
            <a:r>
              <a:rPr lang="en-US" altLang="ja-JP" sz="1600" dirty="0" smtClean="0">
                <a:latin typeface="ヒラギノ角ゴ Pro W3" pitchFamily="-108" charset="-128"/>
                <a:ea typeface="ヒラギノ角ゴ Pro W3" pitchFamily="-108" charset="-128"/>
                <a:cs typeface="ヒラギノ角ゴ Pro W3" pitchFamily="-108" charset="-128"/>
              </a:rPr>
              <a:t>2008</a:t>
            </a:r>
            <a:r>
              <a:rPr lang="ja-JP" altLang="en-US" sz="1600" dirty="0" smtClean="0">
                <a:latin typeface="ヒラギノ角ゴ Pro W3" pitchFamily="-108" charset="-128"/>
                <a:ea typeface="ヒラギノ角ゴ Pro W3" pitchFamily="-108" charset="-128"/>
                <a:cs typeface="ヒラギノ角ゴ Pro W3" pitchFamily="-108" charset="-128"/>
              </a:rPr>
              <a:t>年にはドイツを抜いて世界第</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位の発電量となった。しかし、金融危機の影響で風力発電プロジェクトや関連設備の発注ペースは落ちている。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ドイツやアメリカでは政府が風力発電を環境政策、エネルギー政策の中に積極的に位置づけ、電力会社による買い取り義務を設け、各種の優遇措置を講じ、導入を進めている。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世界的な導入量は</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億</a:t>
            </a:r>
            <a:r>
              <a:rPr lang="en-US" altLang="ja-JP" sz="1600" dirty="0" smtClean="0">
                <a:latin typeface="ヒラギノ角ゴ Pro W3" pitchFamily="-108" charset="-128"/>
                <a:ea typeface="ヒラギノ角ゴ Pro W3" pitchFamily="-108" charset="-128"/>
                <a:cs typeface="ヒラギノ角ゴ Pro W3" pitchFamily="-108" charset="-128"/>
              </a:rPr>
              <a:t>2,079</a:t>
            </a:r>
            <a:r>
              <a:rPr lang="ja-JP" altLang="en-US" sz="1600" dirty="0" smtClean="0">
                <a:latin typeface="ヒラギノ角ゴ Pro W3" pitchFamily="-108" charset="-128"/>
                <a:ea typeface="ヒラギノ角ゴ Pro W3" pitchFamily="-108" charset="-128"/>
                <a:cs typeface="ヒラギノ角ゴ Pro W3" pitchFamily="-108" charset="-128"/>
              </a:rPr>
              <a:t>万</a:t>
            </a:r>
            <a:r>
              <a:rPr lang="en-US" altLang="ja-JP" sz="1600" dirty="0" smtClean="0">
                <a:latin typeface="ヒラギノ角ゴ Pro W3" pitchFamily="-108" charset="-128"/>
                <a:ea typeface="ヒラギノ角ゴ Pro W3" pitchFamily="-108" charset="-128"/>
                <a:cs typeface="ヒラギノ角ゴ Pro W3" pitchFamily="-108" charset="-128"/>
              </a:rPr>
              <a:t>kW(2008</a:t>
            </a:r>
            <a:r>
              <a:rPr lang="ja-JP" altLang="en-US" sz="1600" dirty="0" smtClean="0">
                <a:latin typeface="ヒラギノ角ゴ Pro W3" pitchFamily="-108" charset="-128"/>
                <a:ea typeface="ヒラギノ角ゴ Pro W3" pitchFamily="-108" charset="-128"/>
                <a:cs typeface="ヒラギノ角ゴ Pro W3" pitchFamily="-108" charset="-128"/>
              </a:rPr>
              <a:t>年</a:t>
            </a:r>
            <a:r>
              <a:rPr lang="en-US" altLang="ja-JP" sz="1600" dirty="0" smtClean="0">
                <a:latin typeface="ヒラギノ角ゴ Pro W3" pitchFamily="-108" charset="-128"/>
                <a:ea typeface="ヒラギノ角ゴ Pro W3" pitchFamily="-108" charset="-128"/>
                <a:cs typeface="ヒラギノ角ゴ Pro W3" pitchFamily="-108" charset="-128"/>
              </a:rPr>
              <a:t>)</a:t>
            </a:r>
            <a:r>
              <a:rPr lang="ja-JP" altLang="en-US" sz="1600" dirty="0" smtClean="0">
                <a:latin typeface="ヒラギノ角ゴ Pro W3" pitchFamily="-108" charset="-128"/>
                <a:ea typeface="ヒラギノ角ゴ Pro W3" pitchFamily="-108" charset="-128"/>
                <a:cs typeface="ヒラギノ角ゴ Pro W3" pitchFamily="-108" charset="-128"/>
              </a:rPr>
              <a:t>で全電力の</a:t>
            </a:r>
            <a:r>
              <a:rPr lang="en-US" altLang="ja-JP" sz="1600" dirty="0" smtClean="0">
                <a:latin typeface="ヒラギノ角ゴ Pro W3" pitchFamily="-108" charset="-128"/>
                <a:ea typeface="ヒラギノ角ゴ Pro W3" pitchFamily="-108" charset="-128"/>
                <a:cs typeface="ヒラギノ角ゴ Pro W3" pitchFamily="-108" charset="-128"/>
              </a:rPr>
              <a:t>0.01%</a:t>
            </a:r>
            <a:r>
              <a:rPr lang="ja-JP" altLang="en-US" sz="1600" dirty="0" smtClean="0">
                <a:latin typeface="ヒラギノ角ゴ Pro W3" pitchFamily="-108" charset="-128"/>
                <a:ea typeface="ヒラギノ角ゴ Pro W3" pitchFamily="-108" charset="-128"/>
                <a:cs typeface="ヒラギノ角ゴ Pro W3" pitchFamily="-108" charset="-128"/>
              </a:rPr>
              <a:t>となっている。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dirty="0" smtClean="0">
              <a:latin typeface="ヒラギノ角ゴ Pro W3" pitchFamily="-108" charset="-128"/>
              <a:ea typeface="ヒラギノ角ゴ Pro W3" pitchFamily="-108" charset="-128"/>
              <a:cs typeface="ヒラギノ角ゴ Pro W3" pitchFamily="-108" charset="-128"/>
            </a:endParaRPr>
          </a:p>
        </p:txBody>
      </p:sp>
      <p:pic>
        <p:nvPicPr>
          <p:cNvPr id="8" name="図 7" descr="ピクチャ 4.png"/>
          <p:cNvPicPr>
            <a:picLocks noChangeAspect="1"/>
          </p:cNvPicPr>
          <p:nvPr/>
        </p:nvPicPr>
        <p:blipFill>
          <a:blip r:embed="rId4"/>
          <a:stretch>
            <a:fillRect/>
          </a:stretch>
        </p:blipFill>
        <p:spPr>
          <a:xfrm>
            <a:off x="4876800" y="334963"/>
            <a:ext cx="3352800" cy="3263654"/>
          </a:xfrm>
          <a:prstGeom prst="rect">
            <a:avLst/>
          </a:prstGeom>
        </p:spPr>
      </p:pic>
      <p:sp>
        <p:nvSpPr>
          <p:cNvPr id="9" name="正方形/長方形 8"/>
          <p:cNvSpPr/>
          <p:nvPr/>
        </p:nvSpPr>
        <p:spPr>
          <a:xfrm>
            <a:off x="4572000" y="6320135"/>
            <a:ext cx="4572000" cy="461665"/>
          </a:xfrm>
          <a:prstGeom prst="rect">
            <a:avLst/>
          </a:prstGeom>
        </p:spPr>
        <p:txBody>
          <a:bodyPr>
            <a:spAutoFit/>
          </a:bodyPr>
          <a:lstStyle/>
          <a:p>
            <a:r>
              <a:rPr lang="en-US" altLang="ja-JP" sz="800" dirty="0" smtClean="0"/>
              <a:t>※2008</a:t>
            </a:r>
            <a:r>
              <a:rPr lang="ja-JP" altLang="en-US" sz="800" dirty="0" smtClean="0"/>
              <a:t>年にはアメリカが首位となる。</a:t>
            </a:r>
            <a:endParaRPr lang="en-US" altLang="ja-JP" sz="800" dirty="0" smtClean="0"/>
          </a:p>
          <a:p>
            <a:r>
              <a:rPr lang="en-US" altLang="ja-JP" sz="800" dirty="0" smtClean="0"/>
              <a:t>Wind </a:t>
            </a:r>
            <a:r>
              <a:rPr lang="en-US" altLang="ja-JP" sz="800" dirty="0"/>
              <a:t>Power Monthly, Wind Power Monthly</a:t>
            </a:r>
            <a:r>
              <a:rPr lang="ja-JP" altLang="en-US" sz="800" dirty="0"/>
              <a:t>（</a:t>
            </a:r>
            <a:r>
              <a:rPr lang="en-US" altLang="ja-JP" sz="800" dirty="0" err="1"/>
              <a:t>Windicator</a:t>
            </a:r>
            <a:r>
              <a:rPr lang="ja-JP" altLang="en-US" sz="800" dirty="0" smtClean="0"/>
              <a:t>）</a:t>
            </a:r>
            <a:endParaRPr lang="en-US" altLang="ja-JP" sz="800" dirty="0" smtClean="0"/>
          </a:p>
          <a:p>
            <a:r>
              <a:rPr lang="ja-JP" altLang="en-US" sz="800" dirty="0" smtClean="0"/>
              <a:t>上下共にエネルギー白書</a:t>
            </a:r>
            <a:r>
              <a:rPr lang="en-US" altLang="ja-JP" sz="800" dirty="0" smtClean="0"/>
              <a:t>2009</a:t>
            </a:r>
            <a:endParaRPr lang="ja-JP" altLang="en-US" sz="800"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0" y="0"/>
            <a:ext cx="1049826" cy="1049826"/>
          </a:xfrm>
          <a:prstGeom prst="rect">
            <a:avLst/>
          </a:prstGeom>
        </p:spPr>
      </p:pic>
      <p:sp>
        <p:nvSpPr>
          <p:cNvPr id="5" name="タイトル 1"/>
          <p:cNvSpPr>
            <a:spLocks noGrp="1"/>
          </p:cNvSpPr>
          <p:nvPr>
            <p:ph type="title"/>
          </p:nvPr>
        </p:nvSpPr>
        <p:spPr>
          <a:xfrm>
            <a:off x="762000" y="334963"/>
            <a:ext cx="4038600" cy="884237"/>
          </a:xfrm>
        </p:spPr>
        <p:txBody>
          <a:bodyPr>
            <a:normAutofit fontScale="90000"/>
          </a:bodyPr>
          <a:lstStyle/>
          <a:p>
            <a:pPr fontAlgn="auto">
              <a:spcAft>
                <a:spcPts val="0"/>
              </a:spcAft>
              <a:defRPr/>
            </a:pPr>
            <a:r>
              <a:rPr lang="ja-JP" altLang="en-US" dirty="0" smtClean="0">
                <a:cs typeface="+mj-cs"/>
              </a:rPr>
              <a:t>風力エネルギー</a:t>
            </a:r>
            <a:r>
              <a:rPr lang="en-US" altLang="ja-JP" dirty="0" smtClean="0">
                <a:cs typeface="+mj-cs"/>
              </a:rPr>
              <a:t> - 3 -</a:t>
            </a:r>
            <a:r>
              <a:rPr lang="ja-JP" altLang="en-US" dirty="0" smtClean="0">
                <a:cs typeface="+mj-cs"/>
              </a:rPr>
              <a:t>　</a:t>
            </a:r>
            <a:endParaRPr lang="ja-JP" altLang="en-US" dirty="0">
              <a:cs typeface="+mj-cs"/>
            </a:endParaRPr>
          </a:p>
        </p:txBody>
      </p:sp>
      <p:sp>
        <p:nvSpPr>
          <p:cNvPr id="9" name="テキスト ボックス 8"/>
          <p:cNvSpPr txBox="1">
            <a:spLocks/>
          </p:cNvSpPr>
          <p:nvPr/>
        </p:nvSpPr>
        <p:spPr>
          <a:xfrm>
            <a:off x="762000" y="1371600"/>
            <a:ext cx="3429000" cy="5257800"/>
          </a:xfrm>
          <a:prstGeom prst="rect">
            <a:avLst/>
          </a:prstGeom>
          <a:noFill/>
        </p:spPr>
        <p:txBody>
          <a:bodyPr wrap="square" rtlCol="0">
            <a:noAutofit/>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日本の動向</a:t>
            </a:r>
          </a:p>
          <a:p>
            <a:r>
              <a:rPr lang="ja-JP" altLang="en-US" sz="1600" dirty="0" smtClean="0">
                <a:latin typeface="ヒラギノ角ゴ Pro W3" pitchFamily="-108" charset="-128"/>
                <a:ea typeface="ヒラギノ角ゴ Pro W3" pitchFamily="-108" charset="-128"/>
                <a:cs typeface="ヒラギノ角ゴ Pro W3" pitchFamily="-108" charset="-128"/>
              </a:rPr>
              <a:t>世界と比べると日本の風力発電の増加量は鈍化している。規模も世界</a:t>
            </a:r>
            <a:r>
              <a:rPr lang="en-US" altLang="ja-JP" sz="1600" dirty="0" smtClean="0">
                <a:latin typeface="ヒラギノ角ゴ Pro W3" pitchFamily="-108" charset="-128"/>
                <a:ea typeface="ヒラギノ角ゴ Pro W3" pitchFamily="-108" charset="-128"/>
                <a:cs typeface="ヒラギノ角ゴ Pro W3" pitchFamily="-108" charset="-128"/>
              </a:rPr>
              <a:t>13</a:t>
            </a:r>
            <a:r>
              <a:rPr lang="ja-JP" altLang="en-US" sz="1600" dirty="0" smtClean="0">
                <a:latin typeface="ヒラギノ角ゴ Pro W3" pitchFamily="-108" charset="-128"/>
                <a:ea typeface="ヒラギノ角ゴ Pro W3" pitchFamily="-108" charset="-128"/>
                <a:cs typeface="ヒラギノ角ゴ Pro W3" pitchFamily="-108" charset="-128"/>
              </a:rPr>
              <a:t>位と低調だ。</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風力発電として活用できる土地が少ないため、主な活用地は北海道や東北に偏りがち。</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山がちな日本の国土でも注目されるべきなのが洋上。設備コストは高いが、洋上では安定した風が見込める上に、四方を海に囲まれている日本ではかなりのポテンシャルを占めている。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近年ようやく法の施工により発電した電力を売れることになったため、売電を目的として設備されたものも増え始めた。</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pic>
        <p:nvPicPr>
          <p:cNvPr id="10" name="図 9" descr="ピクチャ 5.png"/>
          <p:cNvPicPr>
            <a:picLocks noChangeAspect="1"/>
          </p:cNvPicPr>
          <p:nvPr/>
        </p:nvPicPr>
        <p:blipFill>
          <a:blip r:embed="rId3">
            <a:lum contrast="33000"/>
          </a:blip>
          <a:stretch>
            <a:fillRect/>
          </a:stretch>
        </p:blipFill>
        <p:spPr>
          <a:xfrm>
            <a:off x="4571999" y="533400"/>
            <a:ext cx="4198941" cy="2895600"/>
          </a:xfrm>
          <a:prstGeom prst="rect">
            <a:avLst/>
          </a:prstGeom>
        </p:spPr>
      </p:pic>
      <p:sp>
        <p:nvSpPr>
          <p:cNvPr id="11" name="円/楕円 10"/>
          <p:cNvSpPr/>
          <p:nvPr/>
        </p:nvSpPr>
        <p:spPr>
          <a:xfrm>
            <a:off x="4571999" y="3581401"/>
            <a:ext cx="1524001" cy="1293206"/>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smtClean="0">
                <a:latin typeface="ヒラギノ角ゴ Pro W3"/>
                <a:ea typeface="ヒラギノ角ゴ Pro W3"/>
                <a:cs typeface="ヒラギノ角ゴ Pro W3"/>
              </a:rPr>
              <a:t>日本の</a:t>
            </a:r>
            <a:endParaRPr lang="en-US" altLang="ja-JP" sz="2000" dirty="0" smtClean="0">
              <a:latin typeface="ヒラギノ角ゴ Pro W3"/>
              <a:ea typeface="ヒラギノ角ゴ Pro W3"/>
              <a:cs typeface="ヒラギノ角ゴ Pro W3"/>
            </a:endParaRPr>
          </a:p>
          <a:p>
            <a:pPr algn="ctr">
              <a:defRPr/>
            </a:pPr>
            <a:r>
              <a:rPr lang="ja-JP" altLang="en-US" sz="2000" dirty="0" smtClean="0">
                <a:latin typeface="ヒラギノ角ゴ Pro W3"/>
                <a:ea typeface="ヒラギノ角ゴ Pro W3"/>
                <a:cs typeface="ヒラギノ角ゴ Pro W3"/>
              </a:rPr>
              <a:t>答え</a:t>
            </a:r>
            <a:endParaRPr lang="ja-JP" altLang="en-US" sz="2000" dirty="0">
              <a:latin typeface="ヒラギノ角ゴ Pro W3"/>
              <a:ea typeface="ヒラギノ角ゴ Pro W3"/>
              <a:cs typeface="ヒラギノ角ゴ Pro W3"/>
            </a:endParaRPr>
          </a:p>
        </p:txBody>
      </p:sp>
      <p:sp>
        <p:nvSpPr>
          <p:cNvPr id="12" name="右矢印 11"/>
          <p:cNvSpPr/>
          <p:nvPr/>
        </p:nvSpPr>
        <p:spPr>
          <a:xfrm rot="1662979">
            <a:off x="6161051" y="4646006"/>
            <a:ext cx="719373"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6781801" y="4874606"/>
            <a:ext cx="1989140" cy="175479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smtClean="0">
                <a:latin typeface="ヒラギノ角ゴ Pro W3"/>
                <a:ea typeface="ヒラギノ角ゴ Pro W3"/>
                <a:cs typeface="ヒラギノ角ゴ Pro W3"/>
              </a:rPr>
              <a:t>技術を活かして洋上に建設</a:t>
            </a:r>
            <a:endParaRPr lang="ja-JP" altLang="en-US" dirty="0">
              <a:latin typeface="ヒラギノ角ゴ Pro W3"/>
              <a:ea typeface="ヒラギノ角ゴ Pro W3"/>
              <a:cs typeface="ヒラギノ角ゴ Pro W3"/>
            </a:endParaRPr>
          </a:p>
        </p:txBody>
      </p:sp>
      <p:sp>
        <p:nvSpPr>
          <p:cNvPr id="14" name="正方形/長方形 13"/>
          <p:cNvSpPr/>
          <p:nvPr/>
        </p:nvSpPr>
        <p:spPr>
          <a:xfrm>
            <a:off x="5840084" y="3321278"/>
            <a:ext cx="1105391" cy="215444"/>
          </a:xfrm>
          <a:prstGeom prst="rect">
            <a:avLst/>
          </a:prstGeom>
        </p:spPr>
        <p:txBody>
          <a:bodyPr wrap="none">
            <a:spAutoFit/>
          </a:bodyPr>
          <a:lstStyle/>
          <a:p>
            <a:r>
              <a:rPr lang="ja-JP" altLang="en-US" sz="800" dirty="0" smtClean="0"/>
              <a:t>エネルギー白書</a:t>
            </a:r>
            <a:r>
              <a:rPr lang="en-US" altLang="ja-JP" sz="800" dirty="0" smtClean="0"/>
              <a:t>2009</a:t>
            </a:r>
            <a:endParaRPr lang="ja-JP" altLang="en-US" sz="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IMG_7113.JPG"/>
          <p:cNvPicPr>
            <a:picLocks noChangeAspect="1"/>
          </p:cNvPicPr>
          <p:nvPr/>
        </p:nvPicPr>
        <p:blipFill>
          <a:blip r:embed="rId2"/>
          <a:stretch>
            <a:fillRect/>
          </a:stretch>
        </p:blipFill>
        <p:spPr>
          <a:xfrm>
            <a:off x="1295400" y="1595271"/>
            <a:ext cx="7431088" cy="4960251"/>
          </a:xfrm>
          <a:prstGeom prst="rect">
            <a:avLst/>
          </a:prstGeom>
        </p:spPr>
      </p:pic>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ピカピカピカー！！</a:t>
            </a:r>
            <a:endParaRPr lang="ja-JP" altLang="en-US" sz="1050" dirty="0">
              <a:solidFill>
                <a:schemeClr val="bg1"/>
              </a:solidFill>
              <a:latin typeface="AXIS Std R"/>
              <a:ea typeface="AXIS Std R"/>
              <a:cs typeface="AXIS Std R"/>
            </a:endParaRPr>
          </a:p>
        </p:txBody>
      </p:sp>
      <p:pic>
        <p:nvPicPr>
          <p:cNvPr id="7" name="図 6" descr="AA028202.png"/>
          <p:cNvPicPr>
            <a:picLocks noChangeAspect="1"/>
          </p:cNvPicPr>
          <p:nvPr/>
        </p:nvPicPr>
        <p:blipFill>
          <a:blip r:embed="rId3"/>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ピクチャ 3.png"/>
          <p:cNvPicPr>
            <a:picLocks noChangeAspect="1"/>
          </p:cNvPicPr>
          <p:nvPr/>
        </p:nvPicPr>
        <p:blipFill>
          <a:blip r:embed="rId3"/>
          <a:stretch>
            <a:fillRect/>
          </a:stretch>
        </p:blipFill>
        <p:spPr>
          <a:xfrm>
            <a:off x="164090" y="1600200"/>
            <a:ext cx="3493510" cy="2166461"/>
          </a:xfrm>
          <a:prstGeom prst="rect">
            <a:avLst/>
          </a:prstGeom>
        </p:spPr>
      </p:pic>
      <p:pic>
        <p:nvPicPr>
          <p:cNvPr id="9" name="図 8"/>
          <p:cNvPicPr>
            <a:picLocks noChangeAspect="1"/>
          </p:cNvPicPr>
          <p:nvPr/>
        </p:nvPicPr>
        <p:blipFill>
          <a:blip r:embed="rId4"/>
          <a:stretch>
            <a:fillRect/>
          </a:stretch>
        </p:blipFill>
        <p:spPr>
          <a:xfrm>
            <a:off x="15265" y="0"/>
            <a:ext cx="912446" cy="912446"/>
          </a:xfrm>
          <a:prstGeom prst="rect">
            <a:avLst/>
          </a:prstGeom>
        </p:spPr>
      </p:pic>
      <p:sp>
        <p:nvSpPr>
          <p:cNvPr id="25604" name="テキスト ボックス 9"/>
          <p:cNvSpPr txBox="1">
            <a:spLocks noChangeArrowheads="1"/>
          </p:cNvSpPr>
          <p:nvPr/>
        </p:nvSpPr>
        <p:spPr bwMode="auto">
          <a:xfrm>
            <a:off x="3657600" y="1524000"/>
            <a:ext cx="4586288" cy="5019675"/>
          </a:xfrm>
          <a:prstGeom prst="rect">
            <a:avLst/>
          </a:prstGeom>
          <a:noFill/>
          <a:ln w="9525">
            <a:noFill/>
            <a:miter lim="800000"/>
            <a:headEnd/>
            <a:tailEnd/>
          </a:ln>
        </p:spPr>
        <p:txBody>
          <a:bodyPr>
            <a:prstTxWarp prst="textNoShape">
              <a:avLst/>
            </a:prstTxWarp>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日本の代表選手</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太陽光発電はシリコン半導体に光が当たると電気が発生する現象を利用し、太陽光を太陽電池により直接電気に変換する発電方法。近年急速に導入量が伸び、</a:t>
            </a:r>
            <a:r>
              <a:rPr lang="en-US" altLang="ja-JP" sz="1600" dirty="0" smtClean="0">
                <a:latin typeface="ヒラギノ角ゴ Pro W3" pitchFamily="-108" charset="-128"/>
                <a:ea typeface="ヒラギノ角ゴ Pro W3" pitchFamily="-108" charset="-128"/>
                <a:cs typeface="ヒラギノ角ゴ Pro W3" pitchFamily="-108" charset="-128"/>
              </a:rPr>
              <a:t>192</a:t>
            </a:r>
            <a:r>
              <a:rPr lang="ja-JP" altLang="en-US" sz="1600" dirty="0" smtClean="0">
                <a:latin typeface="ヒラギノ角ゴ Pro W3" pitchFamily="-108" charset="-128"/>
                <a:ea typeface="ヒラギノ角ゴ Pro W3" pitchFamily="-108" charset="-128"/>
                <a:cs typeface="ヒラギノ角ゴ Pro W3" pitchFamily="-108" charset="-128"/>
              </a:rPr>
              <a:t>万</a:t>
            </a:r>
            <a:r>
              <a:rPr lang="en-US" altLang="ja-JP" sz="1600" dirty="0" smtClean="0">
                <a:latin typeface="ヒラギノ角ゴ Pro W3" pitchFamily="-108" charset="-128"/>
                <a:ea typeface="ヒラギノ角ゴ Pro W3" pitchFamily="-108" charset="-128"/>
                <a:cs typeface="ヒラギノ角ゴ Pro W3" pitchFamily="-108" charset="-128"/>
              </a:rPr>
              <a:t>kW</a:t>
            </a:r>
            <a:r>
              <a:rPr lang="ja-JP" altLang="en-US" sz="1600" dirty="0" smtClean="0">
                <a:latin typeface="ヒラギノ角ゴ Pro W3" pitchFamily="-108" charset="-128"/>
                <a:ea typeface="ヒラギノ角ゴ Pro W3" pitchFamily="-108" charset="-128"/>
                <a:cs typeface="ヒラギノ角ゴ Pro W3" pitchFamily="-108" charset="-128"/>
              </a:rPr>
              <a:t>の発電量となっている。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小規模分散型として優れているので、事故や災害などの影響を少なくできる。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機械的にはほぼメンテナンスフリー。</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設置場所を選ばない。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デメリット</a:t>
            </a:r>
          </a:p>
          <a:p>
            <a:r>
              <a:rPr lang="ja-JP" altLang="en-US" sz="1600" dirty="0" smtClean="0">
                <a:latin typeface="ヒラギノ角ゴ Pro W3" pitchFamily="-108" charset="-128"/>
                <a:ea typeface="ヒラギノ角ゴ Pro W3" pitchFamily="-108" charset="-128"/>
                <a:cs typeface="ヒラギノ角ゴ Pro W3" pitchFamily="-108" charset="-128"/>
              </a:rPr>
              <a:t>天候に左右され、夜間は発電できない。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発電コストが他の発電に比べて</a:t>
            </a:r>
            <a:r>
              <a:rPr lang="en-US" altLang="ja-JP" sz="1600" dirty="0" smtClean="0">
                <a:latin typeface="ヒラギノ角ゴ Pro W3" pitchFamily="-108" charset="-128"/>
                <a:ea typeface="ヒラギノ角ゴ Pro W3" pitchFamily="-108" charset="-128"/>
                <a:cs typeface="ヒラギノ角ゴ Pro W3" pitchFamily="-108" charset="-128"/>
              </a:rPr>
              <a:t>2〜3</a:t>
            </a:r>
            <a:r>
              <a:rPr lang="ja-JP" altLang="en-US" sz="1600" dirty="0" smtClean="0">
                <a:latin typeface="ヒラギノ角ゴ Pro W3" pitchFamily="-108" charset="-128"/>
                <a:ea typeface="ヒラギノ角ゴ Pro W3" pitchFamily="-108" charset="-128"/>
                <a:cs typeface="ヒラギノ角ゴ Pro W3" pitchFamily="-108" charset="-128"/>
              </a:rPr>
              <a:t>倍と言われる。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シリコンの入手が国際的に競争となりつつある。</a:t>
            </a:r>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sp>
        <p:nvSpPr>
          <p:cNvPr id="2" name="タイトル 1"/>
          <p:cNvSpPr>
            <a:spLocks noGrp="1"/>
          </p:cNvSpPr>
          <p:nvPr>
            <p:ph type="title"/>
          </p:nvPr>
        </p:nvSpPr>
        <p:spPr>
          <a:xfrm>
            <a:off x="762000" y="334963"/>
            <a:ext cx="4038600" cy="884237"/>
          </a:xfrm>
        </p:spPr>
        <p:txBody>
          <a:bodyPr>
            <a:normAutofit fontScale="90000"/>
          </a:bodyPr>
          <a:lstStyle/>
          <a:p>
            <a:pPr fontAlgn="auto">
              <a:spcAft>
                <a:spcPts val="0"/>
              </a:spcAft>
              <a:defRPr/>
            </a:pPr>
            <a:r>
              <a:rPr lang="ja-JP" altLang="en-US" dirty="0" smtClean="0">
                <a:cs typeface="+mj-cs"/>
              </a:rPr>
              <a:t>太陽エネルギー</a:t>
            </a:r>
            <a:r>
              <a:rPr lang="en-US" altLang="ja-JP" dirty="0" smtClean="0">
                <a:cs typeface="+mj-cs"/>
              </a:rPr>
              <a:t> - 1 -</a:t>
            </a:r>
            <a:r>
              <a:rPr lang="ja-JP" altLang="en-US" dirty="0" smtClean="0">
                <a:cs typeface="+mj-cs"/>
              </a:rPr>
              <a:t>　</a:t>
            </a:r>
            <a:endParaRPr lang="ja-JP" altLang="en-US" dirty="0">
              <a:cs typeface="+mj-cs"/>
            </a:endParaRPr>
          </a:p>
        </p:txBody>
      </p:sp>
      <p:sp>
        <p:nvSpPr>
          <p:cNvPr id="14" name="正方形/長方形 13"/>
          <p:cNvSpPr/>
          <p:nvPr/>
        </p:nvSpPr>
        <p:spPr>
          <a:xfrm>
            <a:off x="335241" y="3766661"/>
            <a:ext cx="1184940" cy="215444"/>
          </a:xfrm>
          <a:prstGeom prst="rect">
            <a:avLst/>
          </a:prstGeom>
        </p:spPr>
        <p:txBody>
          <a:bodyPr wrap="none">
            <a:spAutoFit/>
          </a:bodyPr>
          <a:lstStyle/>
          <a:p>
            <a:r>
              <a:rPr lang="ja-JP" altLang="en-US" sz="800" dirty="0" smtClean="0">
                <a:solidFill>
                  <a:schemeClr val="tx1">
                    <a:lumMod val="65000"/>
                    <a:lumOff val="35000"/>
                  </a:schemeClr>
                </a:solidFill>
                <a:latin typeface="ヒラギノ角ゴ Pro W3"/>
                <a:ea typeface="ヒラギノ角ゴ Pro W3"/>
                <a:cs typeface="ヒラギノ角ゴ Pro W3"/>
              </a:rPr>
              <a:t>エネルギー白書</a:t>
            </a:r>
            <a:r>
              <a:rPr lang="en-US" altLang="ja-JP" sz="800" dirty="0" smtClean="0">
                <a:solidFill>
                  <a:schemeClr val="tx1">
                    <a:lumMod val="65000"/>
                    <a:lumOff val="35000"/>
                  </a:schemeClr>
                </a:solidFill>
                <a:latin typeface="ヒラギノ角ゴ Pro W3"/>
                <a:ea typeface="ヒラギノ角ゴ Pro W3"/>
                <a:cs typeface="ヒラギノ角ゴ Pro W3"/>
              </a:rPr>
              <a:t>2009</a:t>
            </a:r>
            <a:endParaRPr lang="ja-JP" altLang="en-US" sz="800" dirty="0">
              <a:solidFill>
                <a:schemeClr val="tx1">
                  <a:lumMod val="65000"/>
                  <a:lumOff val="3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descr="ピクチャ 7.png"/>
          <p:cNvPicPr>
            <a:picLocks noChangeAspect="1"/>
          </p:cNvPicPr>
          <p:nvPr/>
        </p:nvPicPr>
        <p:blipFill>
          <a:blip r:embed="rId2"/>
          <a:stretch>
            <a:fillRect/>
          </a:stretch>
        </p:blipFill>
        <p:spPr>
          <a:xfrm>
            <a:off x="4724400" y="3159406"/>
            <a:ext cx="4214283" cy="3352800"/>
          </a:xfrm>
          <a:prstGeom prst="rect">
            <a:avLst/>
          </a:prstGeom>
        </p:spPr>
      </p:pic>
      <p:sp>
        <p:nvSpPr>
          <p:cNvPr id="7" name="テキスト ボックス 6"/>
          <p:cNvSpPr txBox="1">
            <a:spLocks/>
          </p:cNvSpPr>
          <p:nvPr/>
        </p:nvSpPr>
        <p:spPr>
          <a:xfrm>
            <a:off x="762000" y="1371600"/>
            <a:ext cx="3429000" cy="5257800"/>
          </a:xfrm>
          <a:prstGeom prst="rect">
            <a:avLst/>
          </a:prstGeom>
          <a:noFill/>
        </p:spPr>
        <p:txBody>
          <a:bodyPr wrap="square" rtlCol="0">
            <a:noAutofit/>
          </a:bodyPr>
          <a:lstStyle/>
          <a:p>
            <a:r>
              <a:rPr lang="ja-JP" altLang="en-US" dirty="0">
                <a:solidFill>
                  <a:srgbClr val="E75C01"/>
                </a:solidFill>
                <a:latin typeface="ヒラギノ角ゴ Pro W3" pitchFamily="-108" charset="-128"/>
                <a:ea typeface="ヒラギノ角ゴ Pro W3" pitchFamily="-108" charset="-128"/>
                <a:cs typeface="ヒラギノ角ゴ Pro W3" pitchFamily="-108" charset="-128"/>
              </a:rPr>
              <a:t>世界の</a:t>
            </a:r>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動向</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世界的に太陽光発電の導入がブームとなっている。</a:t>
            </a:r>
            <a:r>
              <a:rPr lang="en-US" altLang="ja-JP" sz="1600" dirty="0" smtClean="0">
                <a:latin typeface="ヒラギノ角ゴ Pro W3" pitchFamily="-108" charset="-128"/>
                <a:ea typeface="ヒラギノ角ゴ Pro W3" pitchFamily="-108" charset="-128"/>
                <a:cs typeface="ヒラギノ角ゴ Pro W3" pitchFamily="-108" charset="-128"/>
              </a:rPr>
              <a:t>2007</a:t>
            </a:r>
            <a:r>
              <a:rPr lang="ja-JP" altLang="en-US" sz="1600" dirty="0" smtClean="0">
                <a:latin typeface="ヒラギノ角ゴ Pro W3" pitchFamily="-108" charset="-128"/>
                <a:ea typeface="ヒラギノ角ゴ Pro W3" pitchFamily="-108" charset="-128"/>
                <a:cs typeface="ヒラギノ角ゴ Pro W3" pitchFamily="-108" charset="-128"/>
              </a:rPr>
              <a:t>年には前年度比</a:t>
            </a:r>
            <a:r>
              <a:rPr lang="en-US" altLang="ja-JP" sz="1600" dirty="0" smtClean="0">
                <a:latin typeface="ヒラギノ角ゴ Pro W3" pitchFamily="-108" charset="-128"/>
                <a:ea typeface="ヒラギノ角ゴ Pro W3" pitchFamily="-108" charset="-128"/>
                <a:cs typeface="ヒラギノ角ゴ Pro W3" pitchFamily="-108" charset="-128"/>
              </a:rPr>
              <a:t>38%</a:t>
            </a:r>
            <a:r>
              <a:rPr lang="ja-JP" altLang="en-US" sz="1600" dirty="0" smtClean="0">
                <a:latin typeface="ヒラギノ角ゴ Pro W3" pitchFamily="-108" charset="-128"/>
                <a:ea typeface="ヒラギノ角ゴ Pro W3" pitchFamily="-108" charset="-128"/>
                <a:cs typeface="ヒラギノ角ゴ Pro W3" pitchFamily="-108" charset="-128"/>
              </a:rPr>
              <a:t>増となった。</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政府の積極的な支援によりドイツと日本での導入が進んだ。</a:t>
            </a:r>
            <a:r>
              <a:rPr lang="en-US" altLang="ja-JP" sz="1600" dirty="0" smtClean="0">
                <a:latin typeface="ヒラギノ角ゴ Pro W3" pitchFamily="-108" charset="-128"/>
                <a:ea typeface="ヒラギノ角ゴ Pro W3" pitchFamily="-108" charset="-128"/>
                <a:cs typeface="ヒラギノ角ゴ Pro W3" pitchFamily="-108" charset="-128"/>
              </a:rPr>
              <a:t/>
            </a:r>
            <a:br>
              <a:rPr lang="en-US" altLang="ja-JP" sz="1600" dirty="0" smtClean="0">
                <a:latin typeface="ヒラギノ角ゴ Pro W3" pitchFamily="-108" charset="-128"/>
                <a:ea typeface="ヒラギノ角ゴ Pro W3" pitchFamily="-108" charset="-128"/>
                <a:cs typeface="ヒラギノ角ゴ Pro W3" pitchFamily="-108" charset="-128"/>
              </a:rPr>
            </a:br>
            <a:r>
              <a:rPr lang="ja-JP" altLang="en-US" sz="1600" dirty="0" smtClean="0">
                <a:latin typeface="ヒラギノ角ゴ Pro W3" pitchFamily="-108" charset="-128"/>
                <a:ea typeface="ヒラギノ角ゴ Pro W3" pitchFamily="-108" charset="-128"/>
                <a:cs typeface="ヒラギノ角ゴ Pro W3" pitchFamily="-108" charset="-128"/>
              </a:rPr>
              <a:t>アメリカやスペインなどが活発になってきている。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生産は中国やドイツが急上昇中。</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世界全体では</a:t>
            </a:r>
            <a:r>
              <a:rPr lang="en-US" altLang="ja-JP" sz="1600" dirty="0" smtClean="0">
                <a:latin typeface="ヒラギノ角ゴ Pro W3" pitchFamily="-108" charset="-128"/>
                <a:ea typeface="ヒラギノ角ゴ Pro W3" pitchFamily="-108" charset="-128"/>
                <a:cs typeface="ヒラギノ角ゴ Pro W3" pitchFamily="-108" charset="-128"/>
              </a:rPr>
              <a:t>784</a:t>
            </a:r>
            <a:r>
              <a:rPr lang="ja-JP" altLang="en-US" sz="1600" dirty="0" smtClean="0">
                <a:latin typeface="ヒラギノ角ゴ Pro W3" pitchFamily="-108" charset="-128"/>
                <a:ea typeface="ヒラギノ角ゴ Pro W3" pitchFamily="-108" charset="-128"/>
                <a:cs typeface="ヒラギノ角ゴ Pro W3" pitchFamily="-108" charset="-128"/>
              </a:rPr>
              <a:t>万</a:t>
            </a:r>
            <a:r>
              <a:rPr lang="en-US" altLang="ja-JP" sz="1600" dirty="0" smtClean="0">
                <a:latin typeface="ヒラギノ角ゴ Pro W3" pitchFamily="-108" charset="-128"/>
                <a:ea typeface="ヒラギノ角ゴ Pro W3" pitchFamily="-108" charset="-128"/>
                <a:cs typeface="ヒラギノ角ゴ Pro W3" pitchFamily="-108" charset="-128"/>
              </a:rPr>
              <a:t>kW(2007)</a:t>
            </a:r>
            <a:br>
              <a:rPr lang="en-US" altLang="ja-JP" sz="1600" dirty="0" smtClean="0">
                <a:latin typeface="ヒラギノ角ゴ Pro W3" pitchFamily="-108" charset="-128"/>
                <a:ea typeface="ヒラギノ角ゴ Pro W3" pitchFamily="-108" charset="-128"/>
                <a:cs typeface="ヒラギノ角ゴ Pro W3" pitchFamily="-108" charset="-128"/>
              </a:rPr>
            </a:br>
            <a:r>
              <a:rPr lang="ja-JP" altLang="en-US" sz="1600" dirty="0" smtClean="0">
                <a:latin typeface="ヒラギノ角ゴ Pro W3" pitchFamily="-108" charset="-128"/>
                <a:ea typeface="ヒラギノ角ゴ Pro W3" pitchFamily="-108" charset="-128"/>
                <a:cs typeface="ヒラギノ角ゴ Pro W3" pitchFamily="-108" charset="-128"/>
              </a:rPr>
              <a:t>風力の６割ほど。</a:t>
            </a:r>
            <a:endParaRPr lang="en-US" altLang="ja-JP" dirty="0" smtClean="0">
              <a:latin typeface="ヒラギノ角ゴ Pro W3" pitchFamily="-108" charset="-128"/>
              <a:ea typeface="ヒラギノ角ゴ Pro W3" pitchFamily="-108" charset="-128"/>
              <a:cs typeface="ヒラギノ角ゴ Pro W3" pitchFamily="-108" charset="-128"/>
            </a:endParaRPr>
          </a:p>
        </p:txBody>
      </p:sp>
      <p:sp>
        <p:nvSpPr>
          <p:cNvPr id="9" name="正方形/長方形 8"/>
          <p:cNvSpPr/>
          <p:nvPr/>
        </p:nvSpPr>
        <p:spPr>
          <a:xfrm>
            <a:off x="4800600" y="6629400"/>
            <a:ext cx="4572000" cy="215444"/>
          </a:xfrm>
          <a:prstGeom prst="rect">
            <a:avLst/>
          </a:prstGeom>
        </p:spPr>
        <p:txBody>
          <a:bodyPr>
            <a:spAutoFit/>
          </a:bodyPr>
          <a:lstStyle/>
          <a:p>
            <a:r>
              <a:rPr lang="ja-JP" altLang="en-US" sz="800" dirty="0" smtClean="0"/>
              <a:t>上下共にエネルギー白書</a:t>
            </a:r>
            <a:r>
              <a:rPr lang="en-US" altLang="ja-JP" sz="800" dirty="0" smtClean="0"/>
              <a:t>2009</a:t>
            </a:r>
            <a:endParaRPr lang="ja-JP" altLang="en-US" sz="800" dirty="0"/>
          </a:p>
        </p:txBody>
      </p:sp>
      <p:pic>
        <p:nvPicPr>
          <p:cNvPr id="13" name="図 12"/>
          <p:cNvPicPr>
            <a:picLocks noChangeAspect="1"/>
          </p:cNvPicPr>
          <p:nvPr/>
        </p:nvPicPr>
        <p:blipFill>
          <a:blip r:embed="rId3"/>
          <a:stretch>
            <a:fillRect/>
          </a:stretch>
        </p:blipFill>
        <p:spPr>
          <a:xfrm>
            <a:off x="15265" y="0"/>
            <a:ext cx="912446" cy="912446"/>
          </a:xfrm>
          <a:prstGeom prst="rect">
            <a:avLst/>
          </a:prstGeom>
        </p:spPr>
      </p:pic>
      <p:sp>
        <p:nvSpPr>
          <p:cNvPr id="14" name="タイトル 1"/>
          <p:cNvSpPr txBox="1">
            <a:spLocks/>
          </p:cNvSpPr>
          <p:nvPr/>
        </p:nvSpPr>
        <p:spPr>
          <a:xfrm>
            <a:off x="762000" y="334963"/>
            <a:ext cx="4038600" cy="884237"/>
          </a:xfrm>
          <a:prstGeom prst="rect">
            <a:avLst/>
          </a:prstGeo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3000" b="0" i="0" u="none" strike="noStrike" kern="1200" cap="small" spc="0" normalizeH="0" baseline="0" noProof="0" dirty="0" smtClean="0">
                <a:ln>
                  <a:noFill/>
                </a:ln>
                <a:solidFill>
                  <a:schemeClr val="tx2"/>
                </a:solidFill>
                <a:effectLst/>
                <a:uLnTx/>
                <a:uFillTx/>
                <a:latin typeface="+mj-lt"/>
                <a:ea typeface="+mj-ea"/>
                <a:cs typeface="+mj-cs"/>
              </a:rPr>
              <a:t>太陽エネルギー</a:t>
            </a:r>
            <a:r>
              <a:rPr kumimoji="1" lang="en-US" altLang="ja-JP" sz="3000" b="0" i="0" u="none" strike="noStrike" kern="1200" cap="small" spc="0" normalizeH="0" baseline="0" noProof="0" dirty="0" smtClean="0">
                <a:ln>
                  <a:noFill/>
                </a:ln>
                <a:solidFill>
                  <a:schemeClr val="tx2"/>
                </a:solidFill>
                <a:effectLst/>
                <a:uLnTx/>
                <a:uFillTx/>
                <a:latin typeface="+mj-lt"/>
                <a:ea typeface="+mj-ea"/>
                <a:cs typeface="+mj-cs"/>
              </a:rPr>
              <a:t> - 2 -</a:t>
            </a:r>
            <a:r>
              <a:rPr kumimoji="1" lang="ja-JP" altLang="en-US" sz="3000" b="0" i="0" u="none" strike="noStrike" kern="1200" cap="small" spc="0" normalizeH="0" baseline="0" noProof="0" dirty="0" smtClean="0">
                <a:ln>
                  <a:noFill/>
                </a:ln>
                <a:solidFill>
                  <a:schemeClr val="tx2"/>
                </a:solidFill>
                <a:effectLst/>
                <a:uLnTx/>
                <a:uFillTx/>
                <a:latin typeface="+mj-lt"/>
                <a:ea typeface="+mj-ea"/>
                <a:cs typeface="+mj-cs"/>
              </a:rPr>
              <a:t>　</a:t>
            </a:r>
            <a:endParaRPr kumimoji="1" lang="ja-JP" altLang="en-US"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16" name="図 15" descr="ピクチャ 6.png"/>
          <p:cNvPicPr>
            <a:picLocks noChangeAspect="1"/>
          </p:cNvPicPr>
          <p:nvPr/>
        </p:nvPicPr>
        <p:blipFill>
          <a:blip r:embed="rId4"/>
          <a:stretch>
            <a:fillRect/>
          </a:stretch>
        </p:blipFill>
        <p:spPr>
          <a:xfrm>
            <a:off x="5257800" y="498194"/>
            <a:ext cx="3352800" cy="2626006"/>
          </a:xfrm>
          <a:prstGeom prst="rect">
            <a:avLst/>
          </a:prstGeom>
        </p:spPr>
      </p:pic>
      <p:sp>
        <p:nvSpPr>
          <p:cNvPr id="17" name="テキスト ボックス 16"/>
          <p:cNvSpPr txBox="1"/>
          <p:nvPr/>
        </p:nvSpPr>
        <p:spPr>
          <a:xfrm>
            <a:off x="5410200" y="211852"/>
            <a:ext cx="1851789" cy="246221"/>
          </a:xfrm>
          <a:prstGeom prst="rect">
            <a:avLst/>
          </a:prstGeom>
          <a:noFill/>
        </p:spPr>
        <p:txBody>
          <a:bodyPr wrap="none" rtlCol="0">
            <a:spAutoFit/>
          </a:bodyPr>
          <a:lstStyle/>
          <a:p>
            <a:r>
              <a:rPr lang="ja-JP" altLang="en-US" sz="1000" dirty="0" smtClean="0">
                <a:latin typeface="ヒラギノ角ゴ Pro W3"/>
                <a:ea typeface="ヒラギノ角ゴ Pro W3"/>
                <a:cs typeface="ヒラギノ角ゴ Pro W3"/>
              </a:rPr>
              <a:t>世界の</a:t>
            </a:r>
            <a:r>
              <a:rPr kumimoji="1" lang="ja-JP" altLang="en-US" sz="1000" dirty="0" smtClean="0">
                <a:latin typeface="ヒラギノ角ゴ Pro W3"/>
                <a:ea typeface="ヒラギノ角ゴ Pro W3"/>
                <a:cs typeface="ヒラギノ角ゴ Pro W3"/>
              </a:rPr>
              <a:t>太陽光発電の導入状況</a:t>
            </a:r>
            <a:endParaRPr kumimoji="1" lang="ja-JP" altLang="en-US" sz="1000" dirty="0">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descr="ピクチャ 4.png"/>
          <p:cNvPicPr>
            <a:picLocks noChangeAspect="1"/>
          </p:cNvPicPr>
          <p:nvPr/>
        </p:nvPicPr>
        <p:blipFill>
          <a:blip r:embed="rId2"/>
          <a:stretch>
            <a:fillRect/>
          </a:stretch>
        </p:blipFill>
        <p:spPr>
          <a:xfrm>
            <a:off x="4724400" y="434578"/>
            <a:ext cx="3810000" cy="2994422"/>
          </a:xfrm>
          <a:prstGeom prst="rect">
            <a:avLst/>
          </a:prstGeom>
        </p:spPr>
      </p:pic>
      <p:sp>
        <p:nvSpPr>
          <p:cNvPr id="5"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太陽エネルギー</a:t>
            </a:r>
            <a:r>
              <a:rPr lang="en-US" altLang="ja-JP" dirty="0" smtClean="0">
                <a:cs typeface="+mj-cs"/>
              </a:rPr>
              <a:t> - 3 -</a:t>
            </a:r>
            <a:r>
              <a:rPr lang="ja-JP" altLang="en-US" dirty="0" smtClean="0">
                <a:cs typeface="+mj-cs"/>
              </a:rPr>
              <a:t>　</a:t>
            </a:r>
            <a:endParaRPr lang="ja-JP" altLang="en-US" dirty="0">
              <a:cs typeface="+mj-cs"/>
            </a:endParaRPr>
          </a:p>
        </p:txBody>
      </p:sp>
      <p:sp>
        <p:nvSpPr>
          <p:cNvPr id="9" name="テキスト ボックス 8"/>
          <p:cNvSpPr txBox="1">
            <a:spLocks/>
          </p:cNvSpPr>
          <p:nvPr/>
        </p:nvSpPr>
        <p:spPr>
          <a:xfrm>
            <a:off x="762000" y="1371600"/>
            <a:ext cx="3429000" cy="5257800"/>
          </a:xfrm>
          <a:prstGeom prst="rect">
            <a:avLst/>
          </a:prstGeom>
          <a:noFill/>
        </p:spPr>
        <p:txBody>
          <a:bodyPr wrap="square" rtlCol="0">
            <a:noAutofit/>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日本の動向</a:t>
            </a:r>
          </a:p>
          <a:p>
            <a:r>
              <a:rPr lang="en-US" altLang="ja-JP" sz="1600" dirty="0" smtClean="0">
                <a:latin typeface="ヒラギノ角ゴ Pro W3" pitchFamily="-108" charset="-128"/>
                <a:ea typeface="ヒラギノ角ゴ Pro W3" pitchFamily="-108" charset="-128"/>
                <a:cs typeface="ヒラギノ角ゴ Pro W3" pitchFamily="-108" charset="-128"/>
              </a:rPr>
              <a:t>2004</a:t>
            </a:r>
            <a:r>
              <a:rPr lang="ja-JP" altLang="en-US" sz="1600" dirty="0" smtClean="0">
                <a:latin typeface="ヒラギノ角ゴ Pro W3" pitchFamily="-108" charset="-128"/>
                <a:ea typeface="ヒラギノ角ゴ Pro W3" pitchFamily="-108" charset="-128"/>
                <a:cs typeface="ヒラギノ角ゴ Pro W3" pitchFamily="-108" charset="-128"/>
              </a:rPr>
              <a:t>年までは最大の導入国だったが、</a:t>
            </a:r>
            <a:r>
              <a:rPr lang="en-US" altLang="ja-JP" sz="1600" dirty="0" smtClean="0">
                <a:latin typeface="ヒラギノ角ゴ Pro W3" pitchFamily="-108" charset="-128"/>
                <a:ea typeface="ヒラギノ角ゴ Pro W3" pitchFamily="-108" charset="-128"/>
                <a:cs typeface="ヒラギノ角ゴ Pro W3" pitchFamily="-108" charset="-128"/>
              </a:rPr>
              <a:t>2005</a:t>
            </a:r>
            <a:r>
              <a:rPr lang="ja-JP" altLang="en-US" sz="1600" dirty="0" smtClean="0">
                <a:latin typeface="ヒラギノ角ゴ Pro W3" pitchFamily="-108" charset="-128"/>
                <a:ea typeface="ヒラギノ角ゴ Pro W3" pitchFamily="-108" charset="-128"/>
                <a:cs typeface="ヒラギノ角ゴ Pro W3" pitchFamily="-108" charset="-128"/>
              </a:rPr>
              <a:t>年以降ドイツに抜かれ世界第</a:t>
            </a:r>
            <a:r>
              <a:rPr lang="en-US" altLang="ja-JP" sz="1600" dirty="0" smtClean="0">
                <a:latin typeface="ヒラギノ角ゴ Pro W3" pitchFamily="-108" charset="-128"/>
                <a:ea typeface="ヒラギノ角ゴ Pro W3" pitchFamily="-108" charset="-128"/>
                <a:cs typeface="ヒラギノ角ゴ Pro W3" pitchFamily="-108" charset="-128"/>
              </a:rPr>
              <a:t>2</a:t>
            </a:r>
            <a:r>
              <a:rPr lang="ja-JP" altLang="en-US" sz="1600" dirty="0" smtClean="0">
                <a:latin typeface="ヒラギノ角ゴ Pro W3" pitchFamily="-108" charset="-128"/>
                <a:ea typeface="ヒラギノ角ゴ Pro W3" pitchFamily="-108" charset="-128"/>
                <a:cs typeface="ヒラギノ角ゴ Pro W3" pitchFamily="-108" charset="-128"/>
              </a:rPr>
              <a:t>位となる。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太陽電池の生産量では世界</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位で、世界の太陽電池の約</a:t>
            </a:r>
            <a:r>
              <a:rPr lang="en-US" altLang="ja-JP" sz="1600" dirty="0" smtClean="0">
                <a:latin typeface="ヒラギノ角ゴ Pro W3" pitchFamily="-108" charset="-128"/>
                <a:ea typeface="ヒラギノ角ゴ Pro W3" pitchFamily="-108" charset="-128"/>
                <a:cs typeface="ヒラギノ角ゴ Pro W3" pitchFamily="-108" charset="-128"/>
              </a:rPr>
              <a:t>4</a:t>
            </a:r>
            <a:r>
              <a:rPr lang="ja-JP" altLang="en-US" sz="1600" dirty="0" smtClean="0">
                <a:latin typeface="ヒラギノ角ゴ Pro W3" pitchFamily="-108" charset="-128"/>
                <a:ea typeface="ヒラギノ角ゴ Pro W3" pitchFamily="-108" charset="-128"/>
                <a:cs typeface="ヒラギノ角ゴ Pro W3" pitchFamily="-108" charset="-128"/>
              </a:rPr>
              <a:t>分の</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を日本企業が生産している。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近年助成金が復活。</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これからの需要に弾みがついている。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太陽熱利用も温水器などで昔から活発に行われてきた。しかし</a:t>
            </a:r>
            <a:r>
              <a:rPr lang="en-US" altLang="ja-JP" sz="1600" dirty="0" smtClean="0">
                <a:latin typeface="ヒラギノ角ゴ Pro W3" pitchFamily="-108" charset="-128"/>
                <a:ea typeface="ヒラギノ角ゴ Pro W3" pitchFamily="-108" charset="-128"/>
                <a:cs typeface="ヒラギノ角ゴ Pro W3" pitchFamily="-108" charset="-128"/>
              </a:rPr>
              <a:t>1994</a:t>
            </a:r>
            <a:r>
              <a:rPr lang="ja-JP" altLang="en-US" sz="1600" dirty="0" smtClean="0">
                <a:latin typeface="ヒラギノ角ゴ Pro W3" pitchFamily="-108" charset="-128"/>
                <a:ea typeface="ヒラギノ角ゴ Pro W3" pitchFamily="-108" charset="-128"/>
                <a:cs typeface="ヒラギノ角ゴ Pro W3" pitchFamily="-108" charset="-128"/>
              </a:rPr>
              <a:t>年にピークを迎え、石油価格の安定化と競合製品によりスローダウンしている。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sp>
        <p:nvSpPr>
          <p:cNvPr id="11" name="円/楕円 10"/>
          <p:cNvSpPr/>
          <p:nvPr/>
        </p:nvSpPr>
        <p:spPr>
          <a:xfrm>
            <a:off x="4571999" y="3581401"/>
            <a:ext cx="1524001" cy="1293206"/>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smtClean="0">
                <a:latin typeface="ヒラギノ角ゴ Pro W3"/>
                <a:ea typeface="ヒラギノ角ゴ Pro W3"/>
                <a:cs typeface="ヒラギノ角ゴ Pro W3"/>
              </a:rPr>
              <a:t>日本の</a:t>
            </a:r>
            <a:endParaRPr lang="en-US" altLang="ja-JP" sz="2000" dirty="0" smtClean="0">
              <a:latin typeface="ヒラギノ角ゴ Pro W3"/>
              <a:ea typeface="ヒラギノ角ゴ Pro W3"/>
              <a:cs typeface="ヒラギノ角ゴ Pro W3"/>
            </a:endParaRPr>
          </a:p>
          <a:p>
            <a:pPr algn="ctr">
              <a:defRPr/>
            </a:pPr>
            <a:r>
              <a:rPr lang="ja-JP" altLang="en-US" sz="2000" dirty="0" smtClean="0">
                <a:latin typeface="ヒラギノ角ゴ Pro W3"/>
                <a:ea typeface="ヒラギノ角ゴ Pro W3"/>
                <a:cs typeface="ヒラギノ角ゴ Pro W3"/>
              </a:rPr>
              <a:t>答え</a:t>
            </a:r>
            <a:endParaRPr lang="ja-JP" altLang="en-US" sz="2000" dirty="0">
              <a:latin typeface="ヒラギノ角ゴ Pro W3"/>
              <a:ea typeface="ヒラギノ角ゴ Pro W3"/>
              <a:cs typeface="ヒラギノ角ゴ Pro W3"/>
            </a:endParaRPr>
          </a:p>
        </p:txBody>
      </p:sp>
      <p:sp>
        <p:nvSpPr>
          <p:cNvPr id="12" name="右矢印 11"/>
          <p:cNvSpPr/>
          <p:nvPr/>
        </p:nvSpPr>
        <p:spPr>
          <a:xfrm rot="1662979">
            <a:off x="6161051" y="4646006"/>
            <a:ext cx="719373"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6781801" y="4874606"/>
            <a:ext cx="1989140" cy="175479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smtClean="0">
                <a:latin typeface="ヒラギノ角ゴ Pro W3"/>
                <a:ea typeface="ヒラギノ角ゴ Pro W3"/>
                <a:cs typeface="ヒラギノ角ゴ Pro W3"/>
              </a:rPr>
              <a:t>技術を活かし、設置コストを削減</a:t>
            </a:r>
            <a:endParaRPr lang="en-US" altLang="ja-JP" dirty="0" smtClean="0">
              <a:latin typeface="ヒラギノ角ゴ Pro W3"/>
              <a:ea typeface="ヒラギノ角ゴ Pro W3"/>
              <a:cs typeface="ヒラギノ角ゴ Pro W3"/>
            </a:endParaRPr>
          </a:p>
          <a:p>
            <a:pPr algn="ctr">
              <a:defRPr/>
            </a:pPr>
            <a:r>
              <a:rPr lang="ja-JP" altLang="en-US" dirty="0" smtClean="0">
                <a:latin typeface="ヒラギノ角ゴ Pro W3"/>
                <a:ea typeface="ヒラギノ角ゴ Pro W3"/>
                <a:cs typeface="ヒラギノ角ゴ Pro W3"/>
              </a:rPr>
              <a:t>政府の後押しも必要</a:t>
            </a:r>
            <a:endParaRPr lang="ja-JP" altLang="en-US" dirty="0">
              <a:latin typeface="ヒラギノ角ゴ Pro W3"/>
              <a:ea typeface="ヒラギノ角ゴ Pro W3"/>
              <a:cs typeface="ヒラギノ角ゴ Pro W3"/>
            </a:endParaRPr>
          </a:p>
        </p:txBody>
      </p:sp>
      <p:sp>
        <p:nvSpPr>
          <p:cNvPr id="14" name="正方形/長方形 13"/>
          <p:cNvSpPr/>
          <p:nvPr/>
        </p:nvSpPr>
        <p:spPr>
          <a:xfrm>
            <a:off x="5410200" y="3365957"/>
            <a:ext cx="1105391" cy="215444"/>
          </a:xfrm>
          <a:prstGeom prst="rect">
            <a:avLst/>
          </a:prstGeom>
        </p:spPr>
        <p:txBody>
          <a:bodyPr wrap="none">
            <a:spAutoFit/>
          </a:bodyPr>
          <a:lstStyle/>
          <a:p>
            <a:r>
              <a:rPr lang="ja-JP" altLang="en-US" sz="800" dirty="0" smtClean="0"/>
              <a:t>エネルギー白書</a:t>
            </a:r>
            <a:r>
              <a:rPr lang="en-US" altLang="ja-JP" sz="800" dirty="0" smtClean="0"/>
              <a:t>2009</a:t>
            </a:r>
            <a:endParaRPr lang="ja-JP" altLang="en-US" sz="800" dirty="0"/>
          </a:p>
        </p:txBody>
      </p:sp>
      <p:pic>
        <p:nvPicPr>
          <p:cNvPr id="15" name="図 14"/>
          <p:cNvPicPr>
            <a:picLocks noChangeAspect="1"/>
          </p:cNvPicPr>
          <p:nvPr/>
        </p:nvPicPr>
        <p:blipFill>
          <a:blip r:embed="rId3"/>
          <a:stretch>
            <a:fillRect/>
          </a:stretch>
        </p:blipFill>
        <p:spPr>
          <a:xfrm>
            <a:off x="15265" y="0"/>
            <a:ext cx="912446" cy="912446"/>
          </a:xfrm>
          <a:prstGeom prst="rect">
            <a:avLst/>
          </a:prstGeom>
        </p:spPr>
      </p:pic>
      <p:sp>
        <p:nvSpPr>
          <p:cNvPr id="17" name="正方形/長方形 16"/>
          <p:cNvSpPr/>
          <p:nvPr/>
        </p:nvSpPr>
        <p:spPr>
          <a:xfrm>
            <a:off x="5410200" y="434578"/>
            <a:ext cx="1357263" cy="215444"/>
          </a:xfrm>
          <a:prstGeom prst="rect">
            <a:avLst/>
          </a:prstGeom>
        </p:spPr>
        <p:txBody>
          <a:bodyPr wrap="none">
            <a:spAutoFit/>
          </a:bodyPr>
          <a:lstStyle/>
          <a:p>
            <a:r>
              <a:rPr lang="ja-JP" altLang="en-US" sz="800" dirty="0" smtClean="0"/>
              <a:t>国内導入量とシステム価格</a:t>
            </a:r>
            <a:endParaRPr lang="ja-JP" altLang="en-US" sz="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44958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800" dirty="0" smtClean="0">
                <a:latin typeface="ヒラギノ角ゴ Pro W3"/>
                <a:ea typeface="ヒラギノ角ゴ Pro W3"/>
                <a:cs typeface="ヒラギノ角ゴ Pro W3"/>
              </a:rPr>
              <a:t>はじめに・・・</a:t>
            </a:r>
            <a:endParaRPr kumimoji="1" lang="en-US" altLang="ja-JP" sz="2800" dirty="0" smtClean="0">
              <a:latin typeface="ヒラギノ角ゴ Pro W3"/>
              <a:ea typeface="ヒラギノ角ゴ Pro W3"/>
              <a:cs typeface="ヒラギノ角ゴ Pro W3"/>
            </a:endParaRPr>
          </a:p>
          <a:p>
            <a:endParaRPr kumimoji="1" lang="en-US" altLang="ja-JP" sz="2800" dirty="0" smtClean="0">
              <a:latin typeface="ヒラギノ角ゴ Pro W3"/>
              <a:ea typeface="ヒラギノ角ゴ Pro W3"/>
              <a:cs typeface="ヒラギノ角ゴ Pro W3"/>
            </a:endParaRPr>
          </a:p>
          <a:p>
            <a:r>
              <a:rPr lang="en-US" altLang="ja-JP" dirty="0" err="1"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持続可能な社会について想像してみよう</a:t>
            </a:r>
            <a:r>
              <a:rPr lang="en-US" altLang="ja-JP" dirty="0" err="1" smtClean="0">
                <a:latin typeface="ヒラギノ角ゴ Pro W3"/>
                <a:ea typeface="ヒラギノ角ゴ Pro W3"/>
                <a:cs typeface="ヒラギノ角ゴ Pro W3"/>
              </a:rPr>
              <a:t>〜</a:t>
            </a:r>
            <a:endParaRPr kumimoji="1" lang="ja-JP" altLang="en-US" dirty="0">
              <a:latin typeface="ヒラギノ角ゴ Pro W3"/>
              <a:ea typeface="ヒラギノ角ゴ Pro W3"/>
              <a:cs typeface="ヒラギノ角ゴ Pro W3"/>
            </a:endParaRPr>
          </a:p>
        </p:txBody>
      </p:sp>
      <p:pic>
        <p:nvPicPr>
          <p:cNvPr id="7" name="図 6" descr="AA028202.png"/>
          <p:cNvPicPr>
            <a:picLocks noChangeAspect="1"/>
          </p:cNvPicPr>
          <p:nvPr/>
        </p:nvPicPr>
        <p:blipFill>
          <a:blip r:embed="rId2"/>
          <a:stretch>
            <a:fillRect/>
          </a:stretch>
        </p:blipFill>
        <p:spPr>
          <a:xfrm>
            <a:off x="2362200" y="44196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ぐごごごごごご！！</a:t>
            </a:r>
            <a:endParaRPr lang="ja-JP" altLang="en-US" sz="1050" dirty="0">
              <a:solidFill>
                <a:schemeClr val="bg1"/>
              </a:solidFill>
              <a:latin typeface="AXIS Std R"/>
              <a:ea typeface="AXIS Std R"/>
              <a:cs typeface="AXIS Std R"/>
            </a:endParaRPr>
          </a:p>
        </p:txBody>
      </p:sp>
      <p:pic>
        <p:nvPicPr>
          <p:cNvPr id="6" name="図 5" descr="140537774_b7d1959113_b.jpg"/>
          <p:cNvPicPr>
            <a:picLocks noChangeAspect="1"/>
          </p:cNvPicPr>
          <p:nvPr/>
        </p:nvPicPr>
        <p:blipFill>
          <a:blip r:embed="rId2"/>
          <a:stretch>
            <a:fillRect/>
          </a:stretch>
        </p:blipFill>
        <p:spPr>
          <a:xfrm>
            <a:off x="1295400" y="1524000"/>
            <a:ext cx="6705600" cy="5029200"/>
          </a:xfrm>
          <a:prstGeom prst="rect">
            <a:avLst/>
          </a:prstGeom>
        </p:spPr>
      </p:pic>
      <p:sp>
        <p:nvSpPr>
          <p:cNvPr id="7" name="正方形/長方形 6"/>
          <p:cNvSpPr/>
          <p:nvPr/>
        </p:nvSpPr>
        <p:spPr>
          <a:xfrm>
            <a:off x="6324600" y="6553200"/>
            <a:ext cx="1703777" cy="253916"/>
          </a:xfrm>
          <a:prstGeom prst="rect">
            <a:avLst/>
          </a:prstGeom>
        </p:spPr>
        <p:txBody>
          <a:bodyPr wrap="none">
            <a:spAutoFit/>
          </a:bodyPr>
          <a:lstStyle/>
          <a:p>
            <a:r>
              <a:rPr lang="en-US" altLang="ja-JP" sz="1050" dirty="0" smtClean="0"/>
              <a:t>photo by </a:t>
            </a:r>
            <a:r>
              <a:rPr lang="en-US" altLang="ja-JP" sz="1050" dirty="0" err="1" smtClean="0"/>
              <a:t>akwccr</a:t>
            </a:r>
            <a:r>
              <a:rPr lang="en-US" altLang="ja-JP" sz="1050" dirty="0" smtClean="0"/>
              <a:t> on </a:t>
            </a:r>
            <a:r>
              <a:rPr lang="en-US" altLang="ja-JP" sz="1050" dirty="0" err="1" smtClean="0"/>
              <a:t>Flickr</a:t>
            </a:r>
            <a:endParaRPr lang="ja-JP" altLang="en-US" sz="1050" dirty="0"/>
          </a:p>
        </p:txBody>
      </p:sp>
      <p:pic>
        <p:nvPicPr>
          <p:cNvPr id="8" name="図 7" descr="AA028202.png"/>
          <p:cNvPicPr>
            <a:picLocks noChangeAspect="1"/>
          </p:cNvPicPr>
          <p:nvPr/>
        </p:nvPicPr>
        <p:blipFill>
          <a:blip r:embed="rId3"/>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地熱エネルギー　</a:t>
            </a:r>
            <a:r>
              <a:rPr lang="en-US" altLang="ja-JP" dirty="0" smtClean="0">
                <a:cs typeface="+mj-cs"/>
              </a:rPr>
              <a:t>- 1 -</a:t>
            </a:r>
            <a:r>
              <a:rPr lang="ja-JP" altLang="en-US" dirty="0" smtClean="0">
                <a:cs typeface="+mj-cs"/>
              </a:rPr>
              <a:t>　</a:t>
            </a:r>
            <a:endParaRPr lang="ja-JP" altLang="en-US" dirty="0">
              <a:cs typeface="+mj-cs"/>
            </a:endParaRPr>
          </a:p>
        </p:txBody>
      </p:sp>
      <p:sp>
        <p:nvSpPr>
          <p:cNvPr id="14" name="正方形/長方形 13"/>
          <p:cNvSpPr/>
          <p:nvPr/>
        </p:nvSpPr>
        <p:spPr>
          <a:xfrm>
            <a:off x="381000" y="5410200"/>
            <a:ext cx="2637645" cy="338554"/>
          </a:xfrm>
          <a:prstGeom prst="rect">
            <a:avLst/>
          </a:prstGeom>
        </p:spPr>
        <p:txBody>
          <a:bodyPr wrap="none">
            <a:spAutoFit/>
          </a:bodyPr>
          <a:lstStyle/>
          <a:p>
            <a:r>
              <a:rPr lang="ja-JP" altLang="en-US" sz="800" dirty="0" smtClean="0">
                <a:solidFill>
                  <a:schemeClr val="tx1">
                    <a:lumMod val="65000"/>
                    <a:lumOff val="35000"/>
                  </a:schemeClr>
                </a:solidFill>
                <a:latin typeface="ヒラギノ角ゴ Pro W3"/>
                <a:ea typeface="ヒラギノ角ゴ Pro W3"/>
                <a:cs typeface="ヒラギノ角ゴ Pro W3"/>
              </a:rPr>
              <a:t>地熱エンジニアリング株式会社ウェブサイトより引用</a:t>
            </a:r>
            <a:endParaRPr lang="en-US" altLang="ja-JP" sz="800" dirty="0" smtClean="0">
              <a:solidFill>
                <a:schemeClr val="tx1">
                  <a:lumMod val="65000"/>
                  <a:lumOff val="35000"/>
                </a:schemeClr>
              </a:solidFill>
              <a:latin typeface="ヒラギノ角ゴ Pro W3"/>
              <a:ea typeface="ヒラギノ角ゴ Pro W3"/>
              <a:cs typeface="ヒラギノ角ゴ Pro W3"/>
            </a:endParaRPr>
          </a:p>
          <a:p>
            <a:r>
              <a:rPr lang="en-US" altLang="ja-JP" sz="800" dirty="0" smtClean="0">
                <a:solidFill>
                  <a:schemeClr val="tx1">
                    <a:lumMod val="65000"/>
                    <a:lumOff val="35000"/>
                  </a:schemeClr>
                </a:solidFill>
                <a:latin typeface="ヒラギノ角ゴ Pro W3"/>
                <a:ea typeface="ヒラギノ角ゴ Pro W3"/>
                <a:cs typeface="ヒラギノ角ゴ Pro W3"/>
              </a:rPr>
              <a:t>http://www.geothermal.co.jp/etc/geo03.htm</a:t>
            </a:r>
            <a:endParaRPr lang="ja-JP" altLang="en-US" sz="800" dirty="0">
              <a:solidFill>
                <a:schemeClr val="tx1">
                  <a:lumMod val="65000"/>
                  <a:lumOff val="35000"/>
                </a:schemeClr>
              </a:solidFill>
              <a:latin typeface="ヒラギノ角ゴ Pro W3"/>
              <a:ea typeface="ヒラギノ角ゴ Pro W3"/>
              <a:cs typeface="ヒラギノ角ゴ Pro W3"/>
            </a:endParaRPr>
          </a:p>
        </p:txBody>
      </p:sp>
      <p:pic>
        <p:nvPicPr>
          <p:cNvPr id="7" name="図 6" descr="ピクチャ 5.png"/>
          <p:cNvPicPr>
            <a:picLocks noChangeAspect="1"/>
          </p:cNvPicPr>
          <p:nvPr/>
        </p:nvPicPr>
        <p:blipFill>
          <a:blip r:embed="rId3"/>
          <a:stretch>
            <a:fillRect/>
          </a:stretch>
        </p:blipFill>
        <p:spPr>
          <a:xfrm>
            <a:off x="140311" y="0"/>
            <a:ext cx="787400" cy="805134"/>
          </a:xfrm>
          <a:prstGeom prst="rect">
            <a:avLst/>
          </a:prstGeom>
        </p:spPr>
      </p:pic>
      <p:pic>
        <p:nvPicPr>
          <p:cNvPr id="8" name="図 7" descr="ピクチャ 6.png"/>
          <p:cNvPicPr>
            <a:picLocks noChangeAspect="1"/>
          </p:cNvPicPr>
          <p:nvPr/>
        </p:nvPicPr>
        <p:blipFill>
          <a:blip r:embed="rId4"/>
          <a:stretch>
            <a:fillRect/>
          </a:stretch>
        </p:blipFill>
        <p:spPr>
          <a:xfrm>
            <a:off x="169530" y="1600200"/>
            <a:ext cx="3718278" cy="3810000"/>
          </a:xfrm>
          <a:prstGeom prst="rect">
            <a:avLst/>
          </a:prstGeom>
        </p:spPr>
      </p:pic>
      <p:sp>
        <p:nvSpPr>
          <p:cNvPr id="25604" name="テキスト ボックス 9"/>
          <p:cNvSpPr txBox="1">
            <a:spLocks noChangeArrowheads="1"/>
          </p:cNvSpPr>
          <p:nvPr/>
        </p:nvSpPr>
        <p:spPr bwMode="auto">
          <a:xfrm>
            <a:off x="3657600" y="1524000"/>
            <a:ext cx="4586288" cy="5019675"/>
          </a:xfrm>
          <a:prstGeom prst="rect">
            <a:avLst/>
          </a:prstGeom>
          <a:noFill/>
          <a:ln w="9525">
            <a:noFill/>
            <a:miter lim="800000"/>
            <a:headEnd/>
            <a:tailEnd/>
          </a:ln>
        </p:spPr>
        <p:txBody>
          <a:bodyPr>
            <a:prstTxWarp prst="textNoShape">
              <a:avLst/>
            </a:prstTxWarp>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日本は世界第３位の有望資源</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地表から地下深部に浸透した雨水等が地熱によって加熱され高温の熱水として蓄えられている地熱貯留層から、地上に熱水と蒸気を取り出しタービンを回し電気を起こすシステム。</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世界の活火山の</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割が存在する日本は地熱の資源量は世界</a:t>
            </a:r>
            <a:r>
              <a:rPr lang="en-US" altLang="ja-JP" sz="1600" dirty="0" smtClean="0">
                <a:latin typeface="ヒラギノ角ゴ Pro W3" pitchFamily="-108" charset="-128"/>
                <a:ea typeface="ヒラギノ角ゴ Pro W3" pitchFamily="-108" charset="-128"/>
                <a:cs typeface="ヒラギノ角ゴ Pro W3" pitchFamily="-108" charset="-128"/>
              </a:rPr>
              <a:t>3</a:t>
            </a:r>
            <a:r>
              <a:rPr lang="ja-JP" altLang="en-US" sz="1600" dirty="0" smtClean="0">
                <a:latin typeface="ヒラギノ角ゴ Pro W3" pitchFamily="-108" charset="-128"/>
                <a:ea typeface="ヒラギノ角ゴ Pro W3" pitchFamily="-108" charset="-128"/>
                <a:cs typeface="ヒラギノ角ゴ Pro W3" pitchFamily="-108" charset="-128"/>
              </a:rPr>
              <a:t>位。</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ランニングコストが安い。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日本の場合、石油に匹敵するだけの資源があると言われている。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デメリット</a:t>
            </a:r>
          </a:p>
          <a:p>
            <a:r>
              <a:rPr lang="ja-JP" altLang="en-US" sz="1600" dirty="0" smtClean="0">
                <a:latin typeface="ヒラギノ角ゴ Pro W3" pitchFamily="-108" charset="-128"/>
                <a:ea typeface="ヒラギノ角ゴ Pro W3" pitchFamily="-108" charset="-128"/>
                <a:cs typeface="ヒラギノ角ゴ Pro W3" pitchFamily="-108" charset="-128"/>
              </a:rPr>
              <a:t>初期投資コスト・開発コストが高い。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日本の場合、立地となる場所のほとんどが温泉地や国立公園で発電所が建てにくい。</a:t>
            </a:r>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descr="ピクチャ 8.png"/>
          <p:cNvPicPr>
            <a:picLocks noChangeAspect="1"/>
          </p:cNvPicPr>
          <p:nvPr/>
        </p:nvPicPr>
        <p:blipFill>
          <a:blip r:embed="rId2"/>
          <a:stretch>
            <a:fillRect/>
          </a:stretch>
        </p:blipFill>
        <p:spPr>
          <a:xfrm>
            <a:off x="1910453" y="4989513"/>
            <a:ext cx="3339533" cy="1868487"/>
          </a:xfrm>
          <a:prstGeom prst="rect">
            <a:avLst/>
          </a:prstGeom>
        </p:spPr>
      </p:pic>
      <p:sp>
        <p:nvSpPr>
          <p:cNvPr id="9" name="テキスト ボックス 8"/>
          <p:cNvSpPr txBox="1">
            <a:spLocks/>
          </p:cNvSpPr>
          <p:nvPr/>
        </p:nvSpPr>
        <p:spPr>
          <a:xfrm>
            <a:off x="762000" y="1371600"/>
            <a:ext cx="3429000" cy="4114800"/>
          </a:xfrm>
          <a:prstGeom prst="rect">
            <a:avLst/>
          </a:prstGeom>
          <a:noFill/>
        </p:spPr>
        <p:txBody>
          <a:bodyPr wrap="square" rtlCol="0">
            <a:noAutofit/>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世界と日本</a:t>
            </a:r>
          </a:p>
          <a:p>
            <a:r>
              <a:rPr lang="ja-JP" altLang="en-US" sz="1600" dirty="0" smtClean="0">
                <a:latin typeface="ヒラギノ角ゴ Pro W3" pitchFamily="-108" charset="-128"/>
                <a:ea typeface="ヒラギノ角ゴ Pro W3" pitchFamily="-108" charset="-128"/>
                <a:cs typeface="ヒラギノ角ゴ Pro W3" pitchFamily="-108" charset="-128"/>
              </a:rPr>
              <a:t>世界的の総発電量に対する地熱の割合は</a:t>
            </a:r>
            <a:r>
              <a:rPr lang="en-US" altLang="ja-JP" sz="1600" dirty="0" smtClean="0">
                <a:latin typeface="ヒラギノ角ゴ Pro W3" pitchFamily="-108" charset="-128"/>
                <a:ea typeface="ヒラギノ角ゴ Pro W3" pitchFamily="-108" charset="-128"/>
                <a:cs typeface="ヒラギノ角ゴ Pro W3" pitchFamily="-108" charset="-128"/>
              </a:rPr>
              <a:t>2%</a:t>
            </a:r>
            <a:r>
              <a:rPr lang="ja-JP" altLang="en-US" sz="1600" dirty="0" smtClean="0">
                <a:latin typeface="ヒラギノ角ゴ Pro W3" pitchFamily="-108" charset="-128"/>
                <a:ea typeface="ヒラギノ角ゴ Pro W3" pitchFamily="-108" charset="-128"/>
                <a:cs typeface="ヒラギノ角ゴ Pro W3" pitchFamily="-108" charset="-128"/>
              </a:rPr>
              <a:t>。</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アメリカ、フィリピン、イタリアと続く。火山が必須のため、開発できる国が限られている。しかし火山帯に位置する国であればかなりの有望な資源。</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フィリピンは総電力の</a:t>
            </a:r>
            <a:r>
              <a:rPr lang="en-US" altLang="ja-JP" sz="1600" dirty="0" smtClean="0">
                <a:latin typeface="ヒラギノ角ゴ Pro W3" pitchFamily="-108" charset="-128"/>
                <a:ea typeface="ヒラギノ角ゴ Pro W3" pitchFamily="-108" charset="-128"/>
                <a:cs typeface="ヒラギノ角ゴ Pro W3" pitchFamily="-108" charset="-128"/>
              </a:rPr>
              <a:t>12%</a:t>
            </a:r>
            <a:r>
              <a:rPr lang="ja-JP" altLang="en-US" sz="1600" dirty="0" smtClean="0">
                <a:latin typeface="ヒラギノ角ゴ Pro W3" pitchFamily="-108" charset="-128"/>
                <a:ea typeface="ヒラギノ角ゴ Pro W3" pitchFamily="-108" charset="-128"/>
                <a:cs typeface="ヒラギノ角ゴ Pro W3" pitchFamily="-108" charset="-128"/>
              </a:rPr>
              <a:t>が、アイスランドは</a:t>
            </a:r>
            <a:r>
              <a:rPr lang="en-US" altLang="ja-JP" sz="1600" dirty="0" smtClean="0">
                <a:latin typeface="ヒラギノ角ゴ Pro W3" pitchFamily="-108" charset="-128"/>
                <a:ea typeface="ヒラギノ角ゴ Pro W3" pitchFamily="-108" charset="-128"/>
                <a:cs typeface="ヒラギノ角ゴ Pro W3" pitchFamily="-108" charset="-128"/>
              </a:rPr>
              <a:t>20%</a:t>
            </a:r>
            <a:r>
              <a:rPr lang="ja-JP" altLang="en-US" sz="1600" dirty="0" smtClean="0">
                <a:latin typeface="ヒラギノ角ゴ Pro W3" pitchFamily="-108" charset="-128"/>
                <a:ea typeface="ヒラギノ角ゴ Pro W3" pitchFamily="-108" charset="-128"/>
                <a:cs typeface="ヒラギノ角ゴ Pro W3" pitchFamily="-108" charset="-128"/>
              </a:rPr>
              <a:t>が地熱発電。</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日本の場合、</a:t>
            </a:r>
            <a:r>
              <a:rPr lang="en-US" altLang="ja-JP" sz="1600" dirty="0" smtClean="0">
                <a:latin typeface="ヒラギノ角ゴ Pro W3" pitchFamily="-108" charset="-128"/>
                <a:ea typeface="ヒラギノ角ゴ Pro W3" pitchFamily="-108" charset="-128"/>
                <a:cs typeface="ヒラギノ角ゴ Pro W3" pitchFamily="-108" charset="-128"/>
              </a:rPr>
              <a:t>99</a:t>
            </a:r>
            <a:r>
              <a:rPr lang="ja-JP" altLang="en-US" sz="1600" dirty="0" smtClean="0">
                <a:latin typeface="ヒラギノ角ゴ Pro W3" pitchFamily="-108" charset="-128"/>
                <a:ea typeface="ヒラギノ角ゴ Pro W3" pitchFamily="-108" charset="-128"/>
                <a:cs typeface="ヒラギノ角ゴ Pro W3" pitchFamily="-108" charset="-128"/>
              </a:rPr>
              <a:t>年の八丈島以降、新しい発電所がつくられていない。グリーン電力の需要もあり、</a:t>
            </a:r>
            <a:r>
              <a:rPr lang="en-US" altLang="ja-JP" sz="1600" dirty="0" smtClean="0">
                <a:latin typeface="ヒラギノ角ゴ Pro W3" pitchFamily="-108" charset="-128"/>
                <a:ea typeface="ヒラギノ角ゴ Pro W3" pitchFamily="-108" charset="-128"/>
                <a:cs typeface="ヒラギノ角ゴ Pro W3" pitchFamily="-108" charset="-128"/>
              </a:rPr>
              <a:t>2009</a:t>
            </a:r>
            <a:r>
              <a:rPr lang="ja-JP" altLang="en-US" sz="1600" dirty="0" smtClean="0">
                <a:latin typeface="ヒラギノ角ゴ Pro W3" pitchFamily="-108" charset="-128"/>
                <a:ea typeface="ヒラギノ角ゴ Pro W3" pitchFamily="-108" charset="-128"/>
                <a:cs typeface="ヒラギノ角ゴ Pro W3" pitchFamily="-108" charset="-128"/>
              </a:rPr>
              <a:t>年に</a:t>
            </a:r>
            <a:r>
              <a:rPr lang="en-US" altLang="ja-JP" sz="1600" dirty="0" smtClean="0">
                <a:latin typeface="ヒラギノ角ゴ Pro W3" pitchFamily="-108" charset="-128"/>
                <a:ea typeface="ヒラギノ角ゴ Pro W3" pitchFamily="-108" charset="-128"/>
                <a:cs typeface="ヒラギノ角ゴ Pro W3" pitchFamily="-108" charset="-128"/>
              </a:rPr>
              <a:t>10</a:t>
            </a:r>
            <a:r>
              <a:rPr lang="ja-JP" altLang="en-US" sz="1600" dirty="0" smtClean="0">
                <a:latin typeface="ヒラギノ角ゴ Pro W3" pitchFamily="-108" charset="-128"/>
                <a:ea typeface="ヒラギノ角ゴ Pro W3" pitchFamily="-108" charset="-128"/>
                <a:cs typeface="ヒラギノ角ゴ Pro W3" pitchFamily="-108" charset="-128"/>
              </a:rPr>
              <a:t>年ぶりに新しい計画が持ち上がった。</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sp>
        <p:nvSpPr>
          <p:cNvPr id="11" name="円/楕円 10"/>
          <p:cNvSpPr/>
          <p:nvPr/>
        </p:nvSpPr>
        <p:spPr>
          <a:xfrm>
            <a:off x="4571999" y="3581401"/>
            <a:ext cx="1524001" cy="1293206"/>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smtClean="0">
                <a:latin typeface="ヒラギノ角ゴ Pro W3"/>
                <a:ea typeface="ヒラギノ角ゴ Pro W3"/>
                <a:cs typeface="ヒラギノ角ゴ Pro W3"/>
              </a:rPr>
              <a:t>日本の</a:t>
            </a:r>
            <a:endParaRPr lang="en-US" altLang="ja-JP" sz="2000" dirty="0" smtClean="0">
              <a:latin typeface="ヒラギノ角ゴ Pro W3"/>
              <a:ea typeface="ヒラギノ角ゴ Pro W3"/>
              <a:cs typeface="ヒラギノ角ゴ Pro W3"/>
            </a:endParaRPr>
          </a:p>
          <a:p>
            <a:pPr algn="ctr">
              <a:defRPr/>
            </a:pPr>
            <a:r>
              <a:rPr lang="ja-JP" altLang="en-US" sz="2000" dirty="0" smtClean="0">
                <a:latin typeface="ヒラギノ角ゴ Pro W3"/>
                <a:ea typeface="ヒラギノ角ゴ Pro W3"/>
                <a:cs typeface="ヒラギノ角ゴ Pro W3"/>
              </a:rPr>
              <a:t>答え</a:t>
            </a:r>
            <a:endParaRPr lang="ja-JP" altLang="en-US" sz="2000" dirty="0">
              <a:latin typeface="ヒラギノ角ゴ Pro W3"/>
              <a:ea typeface="ヒラギノ角ゴ Pro W3"/>
              <a:cs typeface="ヒラギノ角ゴ Pro W3"/>
            </a:endParaRPr>
          </a:p>
        </p:txBody>
      </p:sp>
      <p:sp>
        <p:nvSpPr>
          <p:cNvPr id="12" name="右矢印 11"/>
          <p:cNvSpPr/>
          <p:nvPr/>
        </p:nvSpPr>
        <p:spPr>
          <a:xfrm rot="1662979">
            <a:off x="6161051" y="4646006"/>
            <a:ext cx="719373"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6781801" y="4874606"/>
            <a:ext cx="1989140" cy="175479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smtClean="0">
                <a:latin typeface="ヒラギノ角ゴ Pro W3"/>
                <a:ea typeface="ヒラギノ角ゴ Pro W3"/>
                <a:cs typeface="ヒラギノ角ゴ Pro W3"/>
              </a:rPr>
              <a:t>法整備をして、世界第</a:t>
            </a:r>
            <a:r>
              <a:rPr lang="en-US" altLang="ja-JP" dirty="0" smtClean="0">
                <a:latin typeface="ヒラギノ角ゴ Pro W3"/>
                <a:ea typeface="ヒラギノ角ゴ Pro W3"/>
                <a:cs typeface="ヒラギノ角ゴ Pro W3"/>
              </a:rPr>
              <a:t>3</a:t>
            </a:r>
            <a:r>
              <a:rPr lang="ja-JP" altLang="en-US" dirty="0" smtClean="0">
                <a:latin typeface="ヒラギノ角ゴ Pro W3"/>
                <a:ea typeface="ヒラギノ角ゴ Pro W3"/>
                <a:cs typeface="ヒラギノ角ゴ Pro W3"/>
              </a:rPr>
              <a:t>位の資源を有効利用</a:t>
            </a:r>
            <a:endParaRPr lang="ja-JP" altLang="en-US" dirty="0">
              <a:latin typeface="ヒラギノ角ゴ Pro W3"/>
              <a:ea typeface="ヒラギノ角ゴ Pro W3"/>
              <a:cs typeface="ヒラギノ角ゴ Pro W3"/>
            </a:endParaRPr>
          </a:p>
        </p:txBody>
      </p:sp>
      <p:sp>
        <p:nvSpPr>
          <p:cNvPr id="14" name="正方形/長方形 13"/>
          <p:cNvSpPr/>
          <p:nvPr/>
        </p:nvSpPr>
        <p:spPr>
          <a:xfrm>
            <a:off x="7135758" y="4343401"/>
            <a:ext cx="1635183" cy="215444"/>
          </a:xfrm>
          <a:prstGeom prst="rect">
            <a:avLst/>
          </a:prstGeom>
        </p:spPr>
        <p:txBody>
          <a:bodyPr wrap="none">
            <a:spAutoFit/>
          </a:bodyPr>
          <a:lstStyle/>
          <a:p>
            <a:r>
              <a:rPr lang="ja-JP" altLang="en-US" sz="800" dirty="0" smtClean="0"/>
              <a:t>左図・上図、エネルギー白書</a:t>
            </a:r>
            <a:r>
              <a:rPr lang="en-US" altLang="ja-JP" sz="800" dirty="0" smtClean="0"/>
              <a:t>2009</a:t>
            </a:r>
            <a:endParaRPr lang="ja-JP" altLang="en-US" sz="800" dirty="0"/>
          </a:p>
        </p:txBody>
      </p:sp>
      <p:sp>
        <p:nvSpPr>
          <p:cNvPr id="17" name="正方形/長方形 16"/>
          <p:cNvSpPr/>
          <p:nvPr/>
        </p:nvSpPr>
        <p:spPr>
          <a:xfrm>
            <a:off x="5249986" y="227241"/>
            <a:ext cx="1005403" cy="215444"/>
          </a:xfrm>
          <a:prstGeom prst="rect">
            <a:avLst/>
          </a:prstGeom>
        </p:spPr>
        <p:txBody>
          <a:bodyPr wrap="none">
            <a:spAutoFit/>
          </a:bodyPr>
          <a:lstStyle/>
          <a:p>
            <a:r>
              <a:rPr lang="ja-JP" altLang="en-US" sz="800" dirty="0" smtClean="0"/>
              <a:t>世界の地熱発電量</a:t>
            </a:r>
            <a:endParaRPr lang="ja-JP" altLang="en-US" sz="800" dirty="0"/>
          </a:p>
        </p:txBody>
      </p:sp>
      <p:pic>
        <p:nvPicPr>
          <p:cNvPr id="18" name="図 17" descr="ピクチャ 5.png"/>
          <p:cNvPicPr>
            <a:picLocks noChangeAspect="1"/>
          </p:cNvPicPr>
          <p:nvPr/>
        </p:nvPicPr>
        <p:blipFill>
          <a:blip r:embed="rId3"/>
          <a:stretch>
            <a:fillRect/>
          </a:stretch>
        </p:blipFill>
        <p:spPr>
          <a:xfrm>
            <a:off x="140311" y="0"/>
            <a:ext cx="787400" cy="805134"/>
          </a:xfrm>
          <a:prstGeom prst="rect">
            <a:avLst/>
          </a:prstGeom>
        </p:spPr>
      </p:pic>
      <p:sp>
        <p:nvSpPr>
          <p:cNvPr id="21" name="タイトル 1"/>
          <p:cNvSpPr txBox="1">
            <a:spLocks/>
          </p:cNvSpPr>
          <p:nvPr/>
        </p:nvSpPr>
        <p:spPr>
          <a:xfrm>
            <a:off x="762000" y="334963"/>
            <a:ext cx="4038600" cy="884237"/>
          </a:xfrm>
          <a:prstGeom prst="rect">
            <a:avLst/>
          </a:prstGeo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3000" b="0" i="0" u="none" strike="noStrike" kern="1200" cap="small" spc="0" normalizeH="0" baseline="0" noProof="0" dirty="0" smtClean="0">
                <a:ln>
                  <a:noFill/>
                </a:ln>
                <a:solidFill>
                  <a:schemeClr val="tx2"/>
                </a:solidFill>
                <a:effectLst/>
                <a:uLnTx/>
                <a:uFillTx/>
                <a:latin typeface="+mj-lt"/>
                <a:ea typeface="+mj-ea"/>
                <a:cs typeface="+mj-cs"/>
              </a:rPr>
              <a:t>地熱エネルギー　</a:t>
            </a:r>
            <a:r>
              <a:rPr kumimoji="1" lang="en-US" altLang="ja-JP" sz="3000" b="0" i="0" u="none" strike="noStrike" kern="1200" cap="small" spc="0" normalizeH="0" baseline="0" noProof="0" dirty="0" smtClean="0">
                <a:ln>
                  <a:noFill/>
                </a:ln>
                <a:solidFill>
                  <a:schemeClr val="tx2"/>
                </a:solidFill>
                <a:effectLst/>
                <a:uLnTx/>
                <a:uFillTx/>
                <a:latin typeface="+mj-lt"/>
                <a:ea typeface="+mj-ea"/>
                <a:cs typeface="+mj-cs"/>
              </a:rPr>
              <a:t>- 2 -</a:t>
            </a:r>
            <a:r>
              <a:rPr kumimoji="1" lang="ja-JP" altLang="en-US" sz="3000" b="0" i="0" u="none" strike="noStrike" kern="1200" cap="small" spc="0" normalizeH="0" baseline="0" noProof="0" dirty="0" smtClean="0">
                <a:ln>
                  <a:noFill/>
                </a:ln>
                <a:solidFill>
                  <a:schemeClr val="tx2"/>
                </a:solidFill>
                <a:effectLst/>
                <a:uLnTx/>
                <a:uFillTx/>
                <a:latin typeface="+mj-lt"/>
                <a:ea typeface="+mj-ea"/>
                <a:cs typeface="+mj-cs"/>
              </a:rPr>
              <a:t>　</a:t>
            </a:r>
            <a:endParaRPr kumimoji="1" lang="ja-JP" altLang="en-US"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22" name="図 21" descr="ピクチャ 7.png"/>
          <p:cNvPicPr>
            <a:picLocks noChangeAspect="1"/>
          </p:cNvPicPr>
          <p:nvPr/>
        </p:nvPicPr>
        <p:blipFill>
          <a:blip r:embed="rId4"/>
          <a:stretch>
            <a:fillRect/>
          </a:stretch>
        </p:blipFill>
        <p:spPr>
          <a:xfrm>
            <a:off x="6255389" y="1"/>
            <a:ext cx="2515551" cy="4343400"/>
          </a:xfrm>
          <a:prstGeom prst="rect">
            <a:avLst/>
          </a:prstGeom>
        </p:spPr>
      </p:pic>
      <p:sp>
        <p:nvSpPr>
          <p:cNvPr id="25" name="正方形/長方形 24"/>
          <p:cNvSpPr/>
          <p:nvPr/>
        </p:nvSpPr>
        <p:spPr>
          <a:xfrm>
            <a:off x="905050" y="5575756"/>
            <a:ext cx="1005403" cy="215444"/>
          </a:xfrm>
          <a:prstGeom prst="rect">
            <a:avLst/>
          </a:prstGeom>
        </p:spPr>
        <p:txBody>
          <a:bodyPr wrap="none">
            <a:spAutoFit/>
          </a:bodyPr>
          <a:lstStyle/>
          <a:p>
            <a:r>
              <a:rPr lang="ja-JP" altLang="en-US" sz="800" dirty="0" smtClean="0"/>
              <a:t>日本の地熱発電量</a:t>
            </a:r>
            <a:endParaRPr lang="ja-JP" altLang="en-US" sz="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ざざざざー</a:t>
            </a:r>
            <a:endParaRPr lang="ja-JP" altLang="en-US" sz="1050" dirty="0">
              <a:solidFill>
                <a:schemeClr val="bg1"/>
              </a:solidFill>
              <a:latin typeface="AXIS Std R"/>
              <a:ea typeface="AXIS Std R"/>
              <a:cs typeface="AXIS Std R"/>
            </a:endParaRPr>
          </a:p>
        </p:txBody>
      </p:sp>
      <p:pic>
        <p:nvPicPr>
          <p:cNvPr id="8" name="図 7" descr="shimonoroka_021.JPG"/>
          <p:cNvPicPr>
            <a:picLocks noChangeAspect="1"/>
          </p:cNvPicPr>
          <p:nvPr/>
        </p:nvPicPr>
        <p:blipFill>
          <a:blip r:embed="rId2"/>
          <a:stretch>
            <a:fillRect/>
          </a:stretch>
        </p:blipFill>
        <p:spPr>
          <a:xfrm>
            <a:off x="1295400" y="1676590"/>
            <a:ext cx="7391400" cy="4933761"/>
          </a:xfrm>
          <a:prstGeom prst="rect">
            <a:avLst/>
          </a:prstGeom>
        </p:spPr>
      </p:pic>
      <p:pic>
        <p:nvPicPr>
          <p:cNvPr id="6" name="図 5" descr="AA028202.png"/>
          <p:cNvPicPr>
            <a:picLocks noChangeAspect="1"/>
          </p:cNvPicPr>
          <p:nvPr/>
        </p:nvPicPr>
        <p:blipFill>
          <a:blip r:embed="rId3"/>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テキスト ボックス 9"/>
          <p:cNvSpPr txBox="1">
            <a:spLocks noChangeArrowheads="1"/>
          </p:cNvSpPr>
          <p:nvPr/>
        </p:nvSpPr>
        <p:spPr bwMode="auto">
          <a:xfrm>
            <a:off x="457200" y="1524000"/>
            <a:ext cx="4586288" cy="5019675"/>
          </a:xfrm>
          <a:prstGeom prst="rect">
            <a:avLst/>
          </a:prstGeom>
          <a:noFill/>
          <a:ln w="9525">
            <a:noFill/>
            <a:miter lim="800000"/>
            <a:headEnd/>
            <a:tailEnd/>
          </a:ln>
        </p:spPr>
        <p:txBody>
          <a:bodyPr>
            <a:prstTxWarp prst="textNoShape">
              <a:avLst/>
            </a:prstTxWarp>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日本最大の再生可能エネルギー</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小規模な水力発電システムを小水力発電という。</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万キロワット以下の水力発電を小水力と呼ぶ定義が一般的となりつつある。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日本では、再生可能エネルギーの約半分が小水力発電。</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昼夜を問わず流れているので安定供給。</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en-US" altLang="ja-JP" sz="1600" dirty="0" smtClean="0">
                <a:latin typeface="ヒラギノ角ゴ Pro W3" pitchFamily="-108" charset="-128"/>
                <a:ea typeface="ヒラギノ角ゴ Pro W3" pitchFamily="-108" charset="-128"/>
                <a:cs typeface="ヒラギノ角ゴ Pro W3" pitchFamily="-108" charset="-128"/>
              </a:rPr>
              <a:t>2m</a:t>
            </a:r>
            <a:r>
              <a:rPr lang="ja-JP" altLang="en-US" sz="1600" dirty="0" smtClean="0">
                <a:latin typeface="ヒラギノ角ゴ Pro W3" pitchFamily="-108" charset="-128"/>
                <a:ea typeface="ヒラギノ角ゴ Pro W3" pitchFamily="-108" charset="-128"/>
                <a:cs typeface="ヒラギノ角ゴ Pro W3" pitchFamily="-108" charset="-128"/>
              </a:rPr>
              <a:t>あれば発電可能という条件が、急峻で川の落差が多い日本の地形にあっている。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デメリット</a:t>
            </a:r>
          </a:p>
          <a:p>
            <a:r>
              <a:rPr lang="ja-JP" altLang="en-US" sz="1600" dirty="0" smtClean="0">
                <a:latin typeface="ヒラギノ角ゴ Pro W3" pitchFamily="-108" charset="-128"/>
                <a:ea typeface="ヒラギノ角ゴ Pro W3" pitchFamily="-108" charset="-128"/>
                <a:cs typeface="ヒラギノ角ゴ Pro W3" pitchFamily="-108" charset="-128"/>
              </a:rPr>
              <a:t>開発が進むにつれて、資源元が山の奥地など開発が難しい場所になる。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手続きが一般のダムと同じだけかかる。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水利権などが複雑。</a:t>
            </a:r>
            <a:endParaRPr lang="en-US" altLang="ja-JP" sz="1600" dirty="0" smtClean="0">
              <a:latin typeface="ヒラギノ角ゴ Pro W3" pitchFamily="-108" charset="-128"/>
              <a:ea typeface="ヒラギノ角ゴ Pro W3" pitchFamily="-108" charset="-128"/>
              <a:cs typeface="ヒラギノ角ゴ Pro W3" pitchFamily="-108" charset="-128"/>
            </a:endParaRPr>
          </a:p>
        </p:txBody>
      </p:sp>
      <p:pic>
        <p:nvPicPr>
          <p:cNvPr id="9" name="図 8" descr="ピクチャ 9.png"/>
          <p:cNvPicPr>
            <a:picLocks noChangeAspect="1"/>
          </p:cNvPicPr>
          <p:nvPr/>
        </p:nvPicPr>
        <p:blipFill>
          <a:blip r:embed="rId3"/>
          <a:stretch>
            <a:fillRect/>
          </a:stretch>
        </p:blipFill>
        <p:spPr>
          <a:xfrm>
            <a:off x="0" y="0"/>
            <a:ext cx="1289050" cy="1115308"/>
          </a:xfrm>
          <a:prstGeom prst="rect">
            <a:avLst/>
          </a:prstGeom>
        </p:spPr>
      </p:pic>
      <p:sp>
        <p:nvSpPr>
          <p:cNvPr id="2" name="タイトル 1"/>
          <p:cNvSpPr>
            <a:spLocks noGrp="1"/>
          </p:cNvSpPr>
          <p:nvPr>
            <p:ph type="title"/>
          </p:nvPr>
        </p:nvSpPr>
        <p:spPr>
          <a:xfrm>
            <a:off x="762000" y="334963"/>
            <a:ext cx="4038600" cy="884237"/>
          </a:xfrm>
        </p:spPr>
        <p:txBody>
          <a:bodyPr>
            <a:normAutofit/>
          </a:bodyPr>
          <a:lstStyle/>
          <a:p>
            <a:pPr fontAlgn="auto">
              <a:spcAft>
                <a:spcPts val="0"/>
              </a:spcAft>
              <a:defRPr/>
            </a:pPr>
            <a:r>
              <a:rPr lang="ja-JP" altLang="en-US" dirty="0" smtClean="0">
                <a:cs typeface="+mj-cs"/>
              </a:rPr>
              <a:t>小水力発電　　</a:t>
            </a:r>
            <a:endParaRPr lang="ja-JP" altLang="en-US" dirty="0">
              <a:cs typeface="+mj-cs"/>
            </a:endParaRPr>
          </a:p>
        </p:txBody>
      </p:sp>
      <p:sp>
        <p:nvSpPr>
          <p:cNvPr id="10" name="円/楕円 9"/>
          <p:cNvSpPr/>
          <p:nvPr/>
        </p:nvSpPr>
        <p:spPr>
          <a:xfrm>
            <a:off x="5867400" y="1981200"/>
            <a:ext cx="1524001" cy="1293206"/>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smtClean="0">
                <a:latin typeface="ヒラギノ角ゴ Pro W3"/>
                <a:ea typeface="ヒラギノ角ゴ Pro W3"/>
                <a:cs typeface="ヒラギノ角ゴ Pro W3"/>
              </a:rPr>
              <a:t>日本の</a:t>
            </a:r>
            <a:endParaRPr lang="en-US" altLang="ja-JP" sz="2000" dirty="0" smtClean="0">
              <a:latin typeface="ヒラギノ角ゴ Pro W3"/>
              <a:ea typeface="ヒラギノ角ゴ Pro W3"/>
              <a:cs typeface="ヒラギノ角ゴ Pro W3"/>
            </a:endParaRPr>
          </a:p>
          <a:p>
            <a:pPr algn="ctr">
              <a:defRPr/>
            </a:pPr>
            <a:r>
              <a:rPr lang="ja-JP" altLang="en-US" sz="2000" dirty="0" smtClean="0">
                <a:latin typeface="ヒラギノ角ゴ Pro W3"/>
                <a:ea typeface="ヒラギノ角ゴ Pro W3"/>
                <a:cs typeface="ヒラギノ角ゴ Pro W3"/>
              </a:rPr>
              <a:t>答え</a:t>
            </a:r>
            <a:endParaRPr lang="ja-JP" altLang="en-US" sz="2000" dirty="0">
              <a:latin typeface="ヒラギノ角ゴ Pro W3"/>
              <a:ea typeface="ヒラギノ角ゴ Pro W3"/>
              <a:cs typeface="ヒラギノ角ゴ Pro W3"/>
            </a:endParaRPr>
          </a:p>
        </p:txBody>
      </p:sp>
      <p:sp>
        <p:nvSpPr>
          <p:cNvPr id="11" name="右矢印 10"/>
          <p:cNvSpPr/>
          <p:nvPr/>
        </p:nvSpPr>
        <p:spPr>
          <a:xfrm rot="5400000">
            <a:off x="6345913" y="3788687"/>
            <a:ext cx="719373"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5715000" y="4648200"/>
            <a:ext cx="1989140" cy="1754793"/>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defRPr/>
            </a:pPr>
            <a:r>
              <a:rPr lang="ja-JP" altLang="en-US" sz="1600" dirty="0" smtClean="0">
                <a:latin typeface="ヒラギノ角ゴ Pro W3"/>
                <a:ea typeface="ヒラギノ角ゴ Pro W3"/>
                <a:cs typeface="ヒラギノ角ゴ Pro W3"/>
              </a:rPr>
              <a:t>手続きの簡略化をし、スピーディーに導入できるようにする</a:t>
            </a:r>
            <a:endParaRPr lang="ja-JP" altLang="en-US" sz="1600" dirty="0">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IMG_1491.JPG"/>
          <p:cNvPicPr>
            <a:picLocks noChangeAspect="1"/>
          </p:cNvPicPr>
          <p:nvPr/>
        </p:nvPicPr>
        <p:blipFill>
          <a:blip r:embed="rId2"/>
          <a:stretch>
            <a:fillRect/>
          </a:stretch>
        </p:blipFill>
        <p:spPr>
          <a:xfrm>
            <a:off x="1295400" y="1676591"/>
            <a:ext cx="7391400" cy="4933760"/>
          </a:xfrm>
          <a:prstGeom prst="rect">
            <a:avLst/>
          </a:prstGeom>
        </p:spPr>
      </p:pic>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ざわざわ、さわさわ</a:t>
            </a:r>
            <a:endParaRPr lang="ja-JP" altLang="en-US" sz="1050" dirty="0">
              <a:solidFill>
                <a:schemeClr val="bg1"/>
              </a:solidFill>
              <a:latin typeface="AXIS Std R"/>
              <a:ea typeface="AXIS Std R"/>
              <a:cs typeface="AXIS Std R"/>
            </a:endParaRPr>
          </a:p>
        </p:txBody>
      </p:sp>
      <p:pic>
        <p:nvPicPr>
          <p:cNvPr id="7" name="図 6" descr="AA028202.png"/>
          <p:cNvPicPr>
            <a:picLocks noChangeAspect="1"/>
          </p:cNvPicPr>
          <p:nvPr/>
        </p:nvPicPr>
        <p:blipFill>
          <a:blip r:embed="rId3"/>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ピクチャ 10.png"/>
          <p:cNvPicPr>
            <a:picLocks noChangeAspect="1"/>
          </p:cNvPicPr>
          <p:nvPr/>
        </p:nvPicPr>
        <p:blipFill>
          <a:blip r:embed="rId3"/>
          <a:stretch>
            <a:fillRect/>
          </a:stretch>
        </p:blipFill>
        <p:spPr>
          <a:xfrm>
            <a:off x="152400" y="152400"/>
            <a:ext cx="871367" cy="895350"/>
          </a:xfrm>
          <a:prstGeom prst="rect">
            <a:avLst/>
          </a:prstGeom>
        </p:spPr>
      </p:pic>
      <p:sp>
        <p:nvSpPr>
          <p:cNvPr id="25604" name="テキスト ボックス 9"/>
          <p:cNvSpPr txBox="1">
            <a:spLocks noChangeArrowheads="1"/>
          </p:cNvSpPr>
          <p:nvPr/>
        </p:nvSpPr>
        <p:spPr bwMode="auto">
          <a:xfrm>
            <a:off x="457200" y="1524000"/>
            <a:ext cx="4586288" cy="5019675"/>
          </a:xfrm>
          <a:prstGeom prst="rect">
            <a:avLst/>
          </a:prstGeom>
          <a:noFill/>
          <a:ln w="9525">
            <a:noFill/>
            <a:miter lim="800000"/>
            <a:headEnd/>
            <a:tailEnd/>
          </a:ln>
        </p:spPr>
        <p:txBody>
          <a:bodyPr>
            <a:prstTxWarp prst="textNoShape">
              <a:avLst/>
            </a:prstTxWarp>
          </a:bodyPr>
          <a:lstStyle/>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日本の</a:t>
            </a:r>
            <a:r>
              <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rPr>
              <a:t>6</a:t>
            </a:r>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割は森林</a:t>
            </a:r>
            <a:endParaRPr lang="en-US" altLang="ja-JP" dirty="0" smtClean="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バイオマスとは石油や石炭などの化石資源を除いた生物由来の資源。木くず、紙、生ゴミ、廃材、泥など様々なものが該当する。バイオディーゼルもここに含まれる。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世界全体では一次エネルギー総供給の約</a:t>
            </a:r>
            <a:r>
              <a:rPr lang="en-US" altLang="ja-JP" sz="1600" dirty="0" smtClean="0">
                <a:latin typeface="ヒラギノ角ゴ Pro W3" pitchFamily="-108" charset="-128"/>
                <a:ea typeface="ヒラギノ角ゴ Pro W3" pitchFamily="-108" charset="-128"/>
                <a:cs typeface="ヒラギノ角ゴ Pro W3" pitchFamily="-108" charset="-128"/>
              </a:rPr>
              <a:t>10%</a:t>
            </a:r>
            <a:r>
              <a:rPr lang="ja-JP" altLang="en-US" sz="1600" dirty="0" smtClean="0">
                <a:latin typeface="ヒラギノ角ゴ Pro W3" pitchFamily="-108" charset="-128"/>
                <a:ea typeface="ヒラギノ角ゴ Pro W3" pitchFamily="-108" charset="-128"/>
                <a:cs typeface="ヒラギノ角ゴ Pro W3" pitchFamily="-108" charset="-128"/>
              </a:rPr>
              <a:t>をしめる。先進国では</a:t>
            </a:r>
            <a:r>
              <a:rPr lang="en-US" altLang="ja-JP" sz="1600" dirty="0" smtClean="0">
                <a:latin typeface="ヒラギノ角ゴ Pro W3" pitchFamily="-108" charset="-128"/>
                <a:ea typeface="ヒラギノ角ゴ Pro W3" pitchFamily="-108" charset="-128"/>
                <a:cs typeface="ヒラギノ角ゴ Pro W3" pitchFamily="-108" charset="-128"/>
              </a:rPr>
              <a:t>3%</a:t>
            </a:r>
            <a:r>
              <a:rPr lang="ja-JP" altLang="en-US" sz="1600" dirty="0" smtClean="0">
                <a:latin typeface="ヒラギノ角ゴ Pro W3" pitchFamily="-108" charset="-128"/>
                <a:ea typeface="ヒラギノ角ゴ Pro W3" pitchFamily="-108" charset="-128"/>
                <a:cs typeface="ヒラギノ角ゴ Pro W3" pitchFamily="-108" charset="-128"/>
              </a:rPr>
              <a:t>、途上国で</a:t>
            </a:r>
            <a:r>
              <a:rPr lang="en-US" altLang="ja-JP" sz="1600" dirty="0" smtClean="0">
                <a:latin typeface="ヒラギノ角ゴ Pro W3" pitchFamily="-108" charset="-128"/>
                <a:ea typeface="ヒラギノ角ゴ Pro W3" pitchFamily="-108" charset="-128"/>
                <a:cs typeface="ヒラギノ角ゴ Pro W3" pitchFamily="-108" charset="-128"/>
              </a:rPr>
              <a:t>17%</a:t>
            </a:r>
            <a:r>
              <a:rPr lang="ja-JP" altLang="en-US" sz="1600" dirty="0" smtClean="0">
                <a:latin typeface="ヒラギノ角ゴ Pro W3" pitchFamily="-108" charset="-128"/>
                <a:ea typeface="ヒラギノ角ゴ Pro W3" pitchFamily="-108" charset="-128"/>
                <a:cs typeface="ヒラギノ角ゴ Pro W3" pitchFamily="-108" charset="-128"/>
              </a:rPr>
              <a:t>、先進国で有名な国はスウェーデン。</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日本は</a:t>
            </a:r>
            <a:r>
              <a:rPr lang="en-US" altLang="ja-JP" sz="1600" dirty="0" smtClean="0">
                <a:latin typeface="ヒラギノ角ゴ Pro W3" pitchFamily="-108" charset="-128"/>
                <a:ea typeface="ヒラギノ角ゴ Pro W3" pitchFamily="-108" charset="-128"/>
                <a:cs typeface="ヒラギノ角ゴ Pro W3" pitchFamily="-108" charset="-128"/>
              </a:rPr>
              <a:t>1</a:t>
            </a:r>
            <a:r>
              <a:rPr lang="ja-JP" altLang="en-US" sz="1600" dirty="0" smtClean="0">
                <a:latin typeface="ヒラギノ角ゴ Pro W3" pitchFamily="-108" charset="-128"/>
                <a:ea typeface="ヒラギノ角ゴ Pro W3" pitchFamily="-108" charset="-128"/>
                <a:cs typeface="ヒラギノ角ゴ Pro W3" pitchFamily="-108" charset="-128"/>
              </a:rPr>
              <a:t>次エネルギーの</a:t>
            </a:r>
            <a:r>
              <a:rPr lang="en-US" altLang="ja-JP" sz="1600" dirty="0" smtClean="0">
                <a:latin typeface="ヒラギノ角ゴ Pro W3" pitchFamily="-108" charset="-128"/>
                <a:ea typeface="ヒラギノ角ゴ Pro W3" pitchFamily="-108" charset="-128"/>
                <a:cs typeface="ヒラギノ角ゴ Pro W3" pitchFamily="-108" charset="-128"/>
              </a:rPr>
              <a:t>1.2%</a:t>
            </a:r>
            <a:r>
              <a:rPr lang="ja-JP" altLang="en-US" sz="1600" dirty="0" smtClean="0">
                <a:latin typeface="ヒラギノ角ゴ Pro W3" pitchFamily="-108" charset="-128"/>
                <a:ea typeface="ヒラギノ角ゴ Pro W3" pitchFamily="-108" charset="-128"/>
                <a:cs typeface="ヒラギノ角ゴ Pro W3" pitchFamily="-108" charset="-128"/>
              </a:rPr>
              <a:t>がバイオマスが占め、そのほとんどは廃棄物の燃却。</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燃やしても、成長過程で二酸化炭素を吸収しているのでカーボンフリー。日本の場合間伐材の利用が多く食料に影響を与えていない。</a:t>
            </a:r>
            <a:endParaRPr lang="en-US" altLang="ja-JP" sz="1600" dirty="0" smtClean="0">
              <a:latin typeface="ヒラギノ角ゴ Pro W3" pitchFamily="-108" charset="-128"/>
              <a:ea typeface="ヒラギノ角ゴ Pro W3" pitchFamily="-108" charset="-128"/>
              <a:cs typeface="ヒラギノ角ゴ Pro W3" pitchFamily="-108" charset="-128"/>
            </a:endParaRPr>
          </a:p>
          <a:p>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solidFill>
                  <a:srgbClr val="CF6868"/>
                </a:solidFill>
                <a:latin typeface="ヒラギノ角ゴ Pro W3" pitchFamily="-108" charset="-128"/>
                <a:ea typeface="ヒラギノ角ゴ Pro W3" pitchFamily="-108" charset="-128"/>
                <a:cs typeface="ヒラギノ角ゴ Pro W3" pitchFamily="-108" charset="-128"/>
              </a:rPr>
              <a:t>デメリット</a:t>
            </a:r>
            <a:endParaRPr lang="en-US" altLang="ja-JP" sz="1600" dirty="0" smtClean="0">
              <a:solidFill>
                <a:srgbClr val="CF6868"/>
              </a:solidFill>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土地が平坦ではないので、間伐材の収集には人手とコストがかかる。</a:t>
            </a:r>
            <a:endParaRPr lang="en-US" altLang="ja-JP" sz="1600" dirty="0" smtClean="0">
              <a:latin typeface="ヒラギノ角ゴ Pro W3" pitchFamily="-108" charset="-128"/>
              <a:ea typeface="ヒラギノ角ゴ Pro W3" pitchFamily="-108" charset="-128"/>
              <a:cs typeface="ヒラギノ角ゴ Pro W3" pitchFamily="-108" charset="-128"/>
            </a:endParaRPr>
          </a:p>
          <a:p>
            <a:r>
              <a:rPr lang="ja-JP" altLang="en-US" sz="1600" dirty="0" smtClean="0">
                <a:latin typeface="ヒラギノ角ゴ Pro W3" pitchFamily="-108" charset="-128"/>
                <a:ea typeface="ヒラギノ角ゴ Pro W3" pitchFamily="-108" charset="-128"/>
                <a:cs typeface="ヒラギノ角ゴ Pro W3" pitchFamily="-108" charset="-128"/>
              </a:rPr>
              <a:t>山林の周囲に発電所などの設備が必要となる。</a:t>
            </a:r>
          </a:p>
          <a:p>
            <a:endParaRPr lang="en-US" altLang="ja-JP" sz="1600" dirty="0" smtClean="0">
              <a:solidFill>
                <a:srgbClr val="595959"/>
              </a:solidFill>
              <a:latin typeface="ヒラギノ角ゴ Pro W3" pitchFamily="-108" charset="-128"/>
              <a:ea typeface="ヒラギノ角ゴ Pro W3" pitchFamily="-108" charset="-128"/>
              <a:cs typeface="ヒラギノ角ゴ Pro W3" pitchFamily="-108" charset="-128"/>
            </a:endParaRPr>
          </a:p>
        </p:txBody>
      </p:sp>
      <p:sp>
        <p:nvSpPr>
          <p:cNvPr id="2" name="タイトル 1"/>
          <p:cNvSpPr>
            <a:spLocks noGrp="1"/>
          </p:cNvSpPr>
          <p:nvPr>
            <p:ph type="title"/>
          </p:nvPr>
        </p:nvSpPr>
        <p:spPr>
          <a:xfrm>
            <a:off x="762000" y="334963"/>
            <a:ext cx="4038600" cy="884237"/>
          </a:xfrm>
        </p:spPr>
        <p:txBody>
          <a:bodyPr>
            <a:normAutofit/>
          </a:bodyPr>
          <a:lstStyle/>
          <a:p>
            <a:pPr fontAlgn="auto">
              <a:spcAft>
                <a:spcPts val="0"/>
              </a:spcAft>
              <a:defRPr/>
            </a:pPr>
            <a:r>
              <a:rPr lang="ja-JP" altLang="en-US" dirty="0" smtClean="0">
                <a:cs typeface="+mj-cs"/>
              </a:rPr>
              <a:t>バイオマス　</a:t>
            </a:r>
            <a:endParaRPr lang="ja-JP" altLang="en-US" dirty="0">
              <a:cs typeface="+mj-cs"/>
            </a:endParaRPr>
          </a:p>
        </p:txBody>
      </p:sp>
      <p:sp>
        <p:nvSpPr>
          <p:cNvPr id="10" name="円/楕円 9"/>
          <p:cNvSpPr/>
          <p:nvPr/>
        </p:nvSpPr>
        <p:spPr>
          <a:xfrm>
            <a:off x="5867400" y="1981200"/>
            <a:ext cx="1524001" cy="1293206"/>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000" dirty="0" smtClean="0">
                <a:latin typeface="ヒラギノ角ゴ Pro W3"/>
                <a:ea typeface="ヒラギノ角ゴ Pro W3"/>
                <a:cs typeface="ヒラギノ角ゴ Pro W3"/>
              </a:rPr>
              <a:t>日本の</a:t>
            </a:r>
            <a:endParaRPr lang="en-US" altLang="ja-JP" sz="2000" dirty="0" smtClean="0">
              <a:latin typeface="ヒラギノ角ゴ Pro W3"/>
              <a:ea typeface="ヒラギノ角ゴ Pro W3"/>
              <a:cs typeface="ヒラギノ角ゴ Pro W3"/>
            </a:endParaRPr>
          </a:p>
          <a:p>
            <a:pPr algn="ctr">
              <a:defRPr/>
            </a:pPr>
            <a:r>
              <a:rPr lang="ja-JP" altLang="en-US" sz="2000" dirty="0" smtClean="0">
                <a:latin typeface="ヒラギノ角ゴ Pro W3"/>
                <a:ea typeface="ヒラギノ角ゴ Pro W3"/>
                <a:cs typeface="ヒラギノ角ゴ Pro W3"/>
              </a:rPr>
              <a:t>答え</a:t>
            </a:r>
            <a:endParaRPr lang="ja-JP" altLang="en-US" sz="2000" dirty="0">
              <a:latin typeface="ヒラギノ角ゴ Pro W3"/>
              <a:ea typeface="ヒラギノ角ゴ Pro W3"/>
              <a:cs typeface="ヒラギノ角ゴ Pro W3"/>
            </a:endParaRPr>
          </a:p>
        </p:txBody>
      </p:sp>
      <p:sp>
        <p:nvSpPr>
          <p:cNvPr id="11" name="右矢印 10"/>
          <p:cNvSpPr/>
          <p:nvPr/>
        </p:nvSpPr>
        <p:spPr>
          <a:xfrm rot="5400000">
            <a:off x="6345913" y="3788687"/>
            <a:ext cx="719373"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5486400" y="4446532"/>
            <a:ext cx="2514600" cy="1956461"/>
          </a:xfrm>
          <a:prstGeom prst="ellipse">
            <a:avLst/>
          </a:prstGeom>
          <a:ln/>
        </p:spPr>
        <p:style>
          <a:lnRef idx="1">
            <a:schemeClr val="accent2"/>
          </a:lnRef>
          <a:fillRef idx="3">
            <a:schemeClr val="accent2"/>
          </a:fillRef>
          <a:effectRef idx="2">
            <a:schemeClr val="accent2"/>
          </a:effectRef>
          <a:fontRef idx="minor">
            <a:schemeClr val="lt1"/>
          </a:fontRef>
        </p:style>
        <p:txBody>
          <a:bodyPr anchor="ctr"/>
          <a:lstStyle/>
          <a:p>
            <a:pPr>
              <a:defRPr/>
            </a:pPr>
            <a:r>
              <a:rPr lang="ja-JP" altLang="en-US" sz="1500" dirty="0" smtClean="0">
                <a:latin typeface="ヒラギノ角ゴ Pro W3"/>
                <a:ea typeface="ヒラギノ角ゴ Pro W3"/>
                <a:cs typeface="ヒラギノ角ゴ Pro W3"/>
              </a:rPr>
              <a:t>森林を整備するという視点や過疎地を活性化できるという側面も重視し、国内の資源を積極的に利用すべき</a:t>
            </a:r>
            <a:endParaRPr lang="ja-JP" altLang="en-US" sz="1500" dirty="0">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762000" y="304800"/>
            <a:ext cx="2438400" cy="838200"/>
          </a:xfrm>
          <a:prstGeom prst="wedgeEllipseCallout">
            <a:avLst>
              <a:gd name="adj1" fmla="val -37011"/>
              <a:gd name="adj2" fmla="val 62500"/>
            </a:avLst>
          </a:prstGeom>
          <a:ln/>
        </p:spPr>
        <p:style>
          <a:lnRef idx="2">
            <a:schemeClr val="accent1"/>
          </a:lnRef>
          <a:fillRef idx="1">
            <a:schemeClr val="lt1"/>
          </a:fillRef>
          <a:effectRef idx="0">
            <a:schemeClr val="accent1"/>
          </a:effectRef>
          <a:fontRef idx="minor">
            <a:schemeClr val="dk1"/>
          </a:fontRef>
        </p:style>
        <p:txBody>
          <a:bodyPr anchor="ctr"/>
          <a:lstStyle/>
          <a:p>
            <a:pPr>
              <a:defRPr/>
            </a:pPr>
            <a:r>
              <a:rPr lang="ja-JP" altLang="en-US" sz="1050" dirty="0" smtClean="0">
                <a:solidFill>
                  <a:srgbClr val="000000"/>
                </a:solidFill>
                <a:latin typeface="AXIS Std R"/>
                <a:ea typeface="AXIS Std R"/>
                <a:cs typeface="AXIS Std R"/>
              </a:rPr>
              <a:t>その他、エネルギー</a:t>
            </a:r>
            <a:endParaRPr lang="ja-JP" altLang="en-US" sz="1050" dirty="0">
              <a:solidFill>
                <a:srgbClr val="000000"/>
              </a:solidFill>
              <a:latin typeface="AXIS Std R"/>
              <a:ea typeface="AXIS Std R"/>
              <a:cs typeface="AXIS Std R"/>
            </a:endParaRPr>
          </a:p>
        </p:txBody>
      </p:sp>
      <p:sp>
        <p:nvSpPr>
          <p:cNvPr id="7" name="円/楕円 6"/>
          <p:cNvSpPr/>
          <p:nvPr/>
        </p:nvSpPr>
        <p:spPr>
          <a:xfrm>
            <a:off x="1981200" y="1616318"/>
            <a:ext cx="1752600" cy="103456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400" dirty="0" smtClean="0">
                <a:latin typeface="ヒラギノ角ゴ Pro W3"/>
                <a:ea typeface="ヒラギノ角ゴ Pro W3"/>
                <a:cs typeface="ヒラギノ角ゴ Pro W3"/>
              </a:rPr>
              <a:t>水素</a:t>
            </a:r>
            <a:endParaRPr lang="ja-JP" altLang="en-US" sz="2400" dirty="0">
              <a:latin typeface="ヒラギノ角ゴ Pro W3"/>
              <a:ea typeface="ヒラギノ角ゴ Pro W3"/>
              <a:cs typeface="ヒラギノ角ゴ Pro W3"/>
            </a:endParaRPr>
          </a:p>
        </p:txBody>
      </p:sp>
      <p:grpSp>
        <p:nvGrpSpPr>
          <p:cNvPr id="14" name="図形グループ 13"/>
          <p:cNvGrpSpPr/>
          <p:nvPr/>
        </p:nvGrpSpPr>
        <p:grpSpPr>
          <a:xfrm>
            <a:off x="4229100" y="1684459"/>
            <a:ext cx="4305300" cy="898282"/>
            <a:chOff x="4229100" y="1684459"/>
            <a:chExt cx="4305300" cy="898282"/>
          </a:xfrm>
        </p:grpSpPr>
        <p:sp>
          <p:nvSpPr>
            <p:cNvPr id="8" name="右矢印 7"/>
            <p:cNvSpPr/>
            <p:nvPr/>
          </p:nvSpPr>
          <p:spPr>
            <a:xfrm>
              <a:off x="4229100" y="1981200"/>
              <a:ext cx="685800" cy="3048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5105400" y="1684459"/>
              <a:ext cx="3429000" cy="898282"/>
            </a:xfrm>
            <a:prstGeom prst="rect">
              <a:avLst/>
            </a:prstGeom>
          </p:spPr>
          <p:style>
            <a:lnRef idx="2">
              <a:schemeClr val="accent2"/>
            </a:lnRef>
            <a:fillRef idx="1">
              <a:schemeClr val="lt1"/>
            </a:fillRef>
            <a:effectRef idx="0">
              <a:schemeClr val="accent2"/>
            </a:effectRef>
            <a:fontRef idx="minor">
              <a:schemeClr val="dk1"/>
            </a:fontRef>
          </p:style>
          <p:txBody>
            <a:bodyPr wrap="square" rtlCol="0">
              <a:noAutofit/>
            </a:bodyPr>
            <a:lstStyle/>
            <a:p>
              <a:r>
                <a:rPr kumimoji="1" lang="ja-JP" altLang="en-US" sz="1200" dirty="0" smtClean="0">
                  <a:latin typeface="ヒラギノ角ゴ Pro W3"/>
                  <a:ea typeface="ヒラギノ角ゴ Pro W3"/>
                  <a:cs typeface="ヒラギノ角ゴ Pro W3"/>
                </a:rPr>
                <a:t>水素を作り出すのにエネルギーが膨大にかかる。</a:t>
              </a:r>
              <a:endParaRPr kumimoji="1" lang="en-US" altLang="ja-JP" sz="1200" dirty="0" smtClean="0">
                <a:latin typeface="ヒラギノ角ゴ Pro W3"/>
                <a:ea typeface="ヒラギノ角ゴ Pro W3"/>
                <a:cs typeface="ヒラギノ角ゴ Pro W3"/>
              </a:endParaRPr>
            </a:p>
            <a:p>
              <a:r>
                <a:rPr kumimoji="1" lang="ja-JP" altLang="en-US" sz="1200" dirty="0" smtClean="0">
                  <a:latin typeface="ヒラギノ角ゴ Pro W3"/>
                  <a:ea typeface="ヒラギノ角ゴ Pro W3"/>
                  <a:cs typeface="ヒラギノ角ゴ Pro W3"/>
                </a:rPr>
                <a:t>二次エネルギーとしてストックできるので、再生可能エネルギーなどの余剰分で水素を作り出せるシステムができると理想的</a:t>
              </a:r>
              <a:endParaRPr kumimoji="1" lang="en-US" altLang="ja-JP" sz="1200" dirty="0" smtClean="0">
                <a:latin typeface="ヒラギノ角ゴ Pro W3"/>
                <a:ea typeface="ヒラギノ角ゴ Pro W3"/>
                <a:cs typeface="ヒラギノ角ゴ Pro W3"/>
              </a:endParaRPr>
            </a:p>
          </p:txBody>
        </p:sp>
      </p:grpSp>
      <p:sp>
        <p:nvSpPr>
          <p:cNvPr id="10" name="円/楕円 9"/>
          <p:cNvSpPr/>
          <p:nvPr/>
        </p:nvSpPr>
        <p:spPr>
          <a:xfrm>
            <a:off x="1981200" y="2927837"/>
            <a:ext cx="1752600" cy="103456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2400" dirty="0" smtClean="0">
                <a:latin typeface="ヒラギノ角ゴ Pro W3"/>
                <a:ea typeface="ヒラギノ角ゴ Pro W3"/>
                <a:cs typeface="ヒラギノ角ゴ Pro W3"/>
              </a:rPr>
              <a:t>温泉熱</a:t>
            </a:r>
            <a:endParaRPr lang="ja-JP" altLang="en-US" sz="2400" dirty="0">
              <a:latin typeface="ヒラギノ角ゴ Pro W3"/>
              <a:ea typeface="ヒラギノ角ゴ Pro W3"/>
              <a:cs typeface="ヒラギノ角ゴ Pro W3"/>
            </a:endParaRPr>
          </a:p>
        </p:txBody>
      </p:sp>
      <p:grpSp>
        <p:nvGrpSpPr>
          <p:cNvPr id="15" name="図形グループ 14"/>
          <p:cNvGrpSpPr/>
          <p:nvPr/>
        </p:nvGrpSpPr>
        <p:grpSpPr>
          <a:xfrm>
            <a:off x="4229100" y="3208459"/>
            <a:ext cx="4305300" cy="601541"/>
            <a:chOff x="4229100" y="3208459"/>
            <a:chExt cx="4305300" cy="601541"/>
          </a:xfrm>
        </p:grpSpPr>
        <p:sp>
          <p:nvSpPr>
            <p:cNvPr id="11" name="右矢印 10"/>
            <p:cNvSpPr/>
            <p:nvPr/>
          </p:nvSpPr>
          <p:spPr>
            <a:xfrm>
              <a:off x="4229100" y="3360859"/>
              <a:ext cx="685800" cy="3048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5105400" y="3208459"/>
              <a:ext cx="3429000" cy="601541"/>
            </a:xfrm>
            <a:prstGeom prst="rect">
              <a:avLst/>
            </a:prstGeom>
          </p:spPr>
          <p:style>
            <a:lnRef idx="2">
              <a:schemeClr val="accent2"/>
            </a:lnRef>
            <a:fillRef idx="1">
              <a:schemeClr val="lt1"/>
            </a:fillRef>
            <a:effectRef idx="0">
              <a:schemeClr val="accent2"/>
            </a:effectRef>
            <a:fontRef idx="minor">
              <a:schemeClr val="dk1"/>
            </a:fontRef>
          </p:style>
          <p:txBody>
            <a:bodyPr wrap="square" rtlCol="0">
              <a:noAutofit/>
            </a:bodyPr>
            <a:lstStyle/>
            <a:p>
              <a:r>
                <a:rPr kumimoji="1" lang="ja-JP" altLang="en-US" sz="1200" dirty="0" smtClean="0">
                  <a:latin typeface="ヒラギノ角ゴ Pro W3"/>
                  <a:ea typeface="ヒラギノ角ゴ Pro W3"/>
                  <a:cs typeface="ヒラギノ角ゴ Pro W3"/>
                </a:rPr>
                <a:t>温泉熱利用（浴用・飲用）は現状太陽光以上のエネルギーを供給している。</a:t>
              </a:r>
              <a:endParaRPr kumimoji="1" lang="en-US" altLang="ja-JP" sz="1200" dirty="0" smtClean="0">
                <a:latin typeface="ヒラギノ角ゴ Pro W3"/>
                <a:ea typeface="ヒラギノ角ゴ Pro W3"/>
                <a:cs typeface="ヒラギノ角ゴ Pro W3"/>
              </a:endParaRPr>
            </a:p>
          </p:txBody>
        </p:sp>
      </p:grpSp>
      <p:sp>
        <p:nvSpPr>
          <p:cNvPr id="13" name="円/楕円 12"/>
          <p:cNvSpPr/>
          <p:nvPr/>
        </p:nvSpPr>
        <p:spPr>
          <a:xfrm>
            <a:off x="1981200" y="4419600"/>
            <a:ext cx="1752600" cy="1034563"/>
          </a:xfrm>
          <a:prstGeom prst="ellipse">
            <a:avLst/>
          </a:prstGeom>
          <a:solidFill>
            <a:srgbClr val="98D1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sz="1600" dirty="0" smtClean="0">
                <a:latin typeface="ヒラギノ角ゴ Pro W3"/>
                <a:ea typeface="ヒラギノ角ゴ Pro W3"/>
                <a:cs typeface="ヒラギノ角ゴ Pro W3"/>
              </a:rPr>
              <a:t>多様な</a:t>
            </a:r>
            <a:endParaRPr lang="en-US" altLang="ja-JP" sz="1600" dirty="0" smtClean="0">
              <a:latin typeface="ヒラギノ角ゴ Pro W3"/>
              <a:ea typeface="ヒラギノ角ゴ Pro W3"/>
              <a:cs typeface="ヒラギノ角ゴ Pro W3"/>
            </a:endParaRPr>
          </a:p>
          <a:p>
            <a:pPr algn="ctr">
              <a:defRPr/>
            </a:pPr>
            <a:r>
              <a:rPr lang="ja-JP" altLang="en-US" sz="1600" dirty="0" smtClean="0">
                <a:latin typeface="ヒラギノ角ゴ Pro W3"/>
                <a:ea typeface="ヒラギノ角ゴ Pro W3"/>
                <a:cs typeface="ヒラギノ角ゴ Pro W3"/>
              </a:rPr>
              <a:t>エネルギー</a:t>
            </a:r>
            <a:endParaRPr lang="ja-JP" altLang="en-US" sz="1600" dirty="0">
              <a:latin typeface="ヒラギノ角ゴ Pro W3"/>
              <a:ea typeface="ヒラギノ角ゴ Pro W3"/>
              <a:cs typeface="ヒラギノ角ゴ Pro W3"/>
            </a:endParaRPr>
          </a:p>
        </p:txBody>
      </p:sp>
      <p:grpSp>
        <p:nvGrpSpPr>
          <p:cNvPr id="16" name="図形グループ 15"/>
          <p:cNvGrpSpPr/>
          <p:nvPr/>
        </p:nvGrpSpPr>
        <p:grpSpPr>
          <a:xfrm>
            <a:off x="4229100" y="4528037"/>
            <a:ext cx="4305300" cy="882163"/>
            <a:chOff x="4229100" y="3056059"/>
            <a:chExt cx="4305300" cy="882163"/>
          </a:xfrm>
        </p:grpSpPr>
        <p:sp>
          <p:nvSpPr>
            <p:cNvPr id="17" name="右矢印 16"/>
            <p:cNvSpPr/>
            <p:nvPr/>
          </p:nvSpPr>
          <p:spPr>
            <a:xfrm>
              <a:off x="4229100" y="3360859"/>
              <a:ext cx="685800" cy="304800"/>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5105400" y="3056059"/>
              <a:ext cx="3429000" cy="882163"/>
            </a:xfrm>
            <a:prstGeom prst="rect">
              <a:avLst/>
            </a:prstGeom>
          </p:spPr>
          <p:style>
            <a:lnRef idx="2">
              <a:schemeClr val="accent2"/>
            </a:lnRef>
            <a:fillRef idx="1">
              <a:schemeClr val="lt1"/>
            </a:fillRef>
            <a:effectRef idx="0">
              <a:schemeClr val="accent2"/>
            </a:effectRef>
            <a:fontRef idx="minor">
              <a:schemeClr val="dk1"/>
            </a:fontRef>
          </p:style>
          <p:txBody>
            <a:bodyPr wrap="square" rtlCol="0">
              <a:noAutofit/>
            </a:bodyPr>
            <a:lstStyle/>
            <a:p>
              <a:pPr>
                <a:defRPr/>
              </a:pPr>
              <a:r>
                <a:rPr lang="ja-JP" altLang="en-US" sz="1200" dirty="0" smtClean="0">
                  <a:latin typeface="ヒラギノ角ゴ Pro W3"/>
                  <a:ea typeface="ヒラギノ角ゴ Pro W3"/>
                  <a:cs typeface="ヒラギノ角ゴ Pro W3"/>
                </a:rPr>
                <a:t>海洋温度差、波力、潮力、雪氷熱、など多様な自然エネルギーがある。地域にあったエネルギーを選択し、エネルギー地産地消ができるとよい。</a:t>
              </a:r>
              <a:endParaRPr lang="ja-JP" altLang="en-US" sz="1200" dirty="0">
                <a:latin typeface="ヒラギノ角ゴ Pro W3"/>
                <a:ea typeface="ヒラギノ角ゴ Pro W3"/>
                <a:cs typeface="ヒラギノ角ゴ Pro W3"/>
              </a:endParaRPr>
            </a:p>
          </p:txBody>
        </p:sp>
      </p:grpSp>
      <p:pic>
        <p:nvPicPr>
          <p:cNvPr id="19" name="図 18" descr="AA028202.png"/>
          <p:cNvPicPr>
            <a:picLocks noChangeAspect="1"/>
          </p:cNvPicPr>
          <p:nvPr/>
        </p:nvPicPr>
        <p:blipFill>
          <a:blip r:embed="rId2"/>
          <a:stretch>
            <a:fillRect/>
          </a:stretch>
        </p:blipFill>
        <p:spPr>
          <a:xfrm>
            <a:off x="167665" y="1276036"/>
            <a:ext cx="970572" cy="110553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accel="50000" decel="5000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50000" decel="5000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accel="50000" decel="5000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57912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000" dirty="0" smtClean="0">
                <a:latin typeface="ヒラギノ角ゴ Pro W3"/>
                <a:ea typeface="ヒラギノ角ゴ Pro W3"/>
                <a:cs typeface="ヒラギノ角ゴ Pro W3"/>
              </a:rPr>
              <a:t>サステナブル・エネルギー社会へ</a:t>
            </a:r>
            <a:endParaRPr kumimoji="1" lang="en-US" altLang="ja-JP" sz="2000" dirty="0" smtClean="0">
              <a:latin typeface="ヒラギノ角ゴ Pro W3"/>
              <a:ea typeface="ヒラギノ角ゴ Pro W3"/>
              <a:cs typeface="ヒラギノ角ゴ Pro W3"/>
            </a:endParaRPr>
          </a:p>
          <a:p>
            <a:endParaRPr kumimoji="1" lang="en-US" altLang="ja-JP" sz="2800" dirty="0" smtClean="0">
              <a:latin typeface="ヒラギノ角ゴ Pro W3"/>
              <a:ea typeface="ヒラギノ角ゴ Pro W3"/>
              <a:cs typeface="ヒラギノ角ゴ Pro W3"/>
            </a:endParaRPr>
          </a:p>
          <a:p>
            <a:r>
              <a:rPr lang="en-US" altLang="ja-JP" dirty="0" err="1"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海外の事例</a:t>
            </a:r>
            <a:r>
              <a:rPr lang="en-US" altLang="ja-JP" dirty="0" err="1" smtClean="0">
                <a:latin typeface="ヒラギノ角ゴ Pro W3"/>
                <a:ea typeface="ヒラギノ角ゴ Pro W3"/>
                <a:cs typeface="ヒラギノ角ゴ Pro W3"/>
              </a:rPr>
              <a:t>〜</a:t>
            </a:r>
            <a:r>
              <a:rPr lang="en-US" altLang="ja-JP" dirty="0" smtClean="0">
                <a:latin typeface="ヒラギノ角ゴ Pro W3"/>
                <a:ea typeface="ヒラギノ角ゴ Pro W3"/>
                <a:cs typeface="ヒラギノ角ゴ Pro W3"/>
              </a:rPr>
              <a:t/>
            </a:r>
            <a:br>
              <a:rPr lang="en-US" altLang="ja-JP" dirty="0" smtClean="0">
                <a:latin typeface="ヒラギノ角ゴ Pro W3"/>
                <a:ea typeface="ヒラギノ角ゴ Pro W3"/>
                <a:cs typeface="ヒラギノ角ゴ Pro W3"/>
              </a:rPr>
            </a:br>
            <a:r>
              <a:rPr lang="ja-JP" altLang="en-US" dirty="0" smtClean="0">
                <a:latin typeface="ヒラギノ角ゴ Pro W3"/>
                <a:ea typeface="ヒラギノ角ゴ Pro W3"/>
                <a:cs typeface="ヒラギノ角ゴ Pro W3"/>
              </a:rPr>
              <a:t>ドイツ編</a:t>
            </a:r>
            <a:endParaRPr kumimoji="1" lang="ja-JP" altLang="en-US" sz="1400" dirty="0">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2819400" y="44958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ドイツさん、の例！</a:t>
            </a:r>
            <a:endParaRPr lang="en-US" altLang="ja-JP" sz="1050" dirty="0" smtClean="0">
              <a:solidFill>
                <a:schemeClr val="bg1"/>
              </a:solidFill>
              <a:latin typeface="AXIS Std R"/>
              <a:ea typeface="AXIS Std R"/>
              <a:cs typeface="AXIS Std R"/>
            </a:endParaRPr>
          </a:p>
        </p:txBody>
      </p:sp>
      <p:pic>
        <p:nvPicPr>
          <p:cNvPr id="6" name="図 5" descr="3728893930_4bebd4a36f_b.jpg"/>
          <p:cNvPicPr>
            <a:picLocks noChangeAspect="1"/>
          </p:cNvPicPr>
          <p:nvPr/>
        </p:nvPicPr>
        <p:blipFill>
          <a:blip r:embed="rId2"/>
          <a:stretch>
            <a:fillRect/>
          </a:stretch>
        </p:blipFill>
        <p:spPr>
          <a:xfrm>
            <a:off x="1295400" y="1295400"/>
            <a:ext cx="7432849" cy="5262729"/>
          </a:xfrm>
          <a:prstGeom prst="rect">
            <a:avLst/>
          </a:prstGeom>
        </p:spPr>
      </p:pic>
      <p:pic>
        <p:nvPicPr>
          <p:cNvPr id="7" name="図 6" descr="AA028202.png"/>
          <p:cNvPicPr>
            <a:picLocks noChangeAspect="1"/>
          </p:cNvPicPr>
          <p:nvPr/>
        </p:nvPicPr>
        <p:blipFill>
          <a:blip r:embed="rId3"/>
          <a:stretch>
            <a:fillRect/>
          </a:stretch>
        </p:blipFill>
        <p:spPr>
          <a:xfrm>
            <a:off x="167665" y="14478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テキスト ボックス 3"/>
          <p:cNvSpPr txBox="1">
            <a:spLocks noChangeArrowheads="1"/>
          </p:cNvSpPr>
          <p:nvPr/>
        </p:nvSpPr>
        <p:spPr bwMode="auto">
          <a:xfrm>
            <a:off x="1812925" y="1371600"/>
            <a:ext cx="5518150" cy="461963"/>
          </a:xfrm>
          <a:prstGeom prst="rect">
            <a:avLst/>
          </a:prstGeom>
          <a:noFill/>
          <a:ln w="9525">
            <a:noFill/>
            <a:miter lim="800000"/>
            <a:headEnd/>
            <a:tailEnd/>
          </a:ln>
        </p:spPr>
        <p:txBody>
          <a:bodyPr wrap="none">
            <a:prstTxWarp prst="textNoShape">
              <a:avLst/>
            </a:prstTxWarp>
            <a:spAutoFit/>
          </a:bodyPr>
          <a:lstStyle/>
          <a:p>
            <a:r>
              <a:rPr lang="ja-JP" altLang="en-US" sz="2400" dirty="0">
                <a:latin typeface="ヒラギノ角ゴ Pro W3" pitchFamily="-108" charset="-128"/>
                <a:ea typeface="ヒラギノ角ゴ Pro W3" pitchFamily="-108" charset="-128"/>
                <a:cs typeface="ヒラギノ角ゴ Pro W3" pitchFamily="-108" charset="-128"/>
              </a:rPr>
              <a:t>私たちは、資源に囲まれて生きている</a:t>
            </a:r>
          </a:p>
        </p:txBody>
      </p:sp>
      <p:sp>
        <p:nvSpPr>
          <p:cNvPr id="16387" name="テキスト ボックス 4"/>
          <p:cNvSpPr txBox="1">
            <a:spLocks noChangeArrowheads="1"/>
          </p:cNvSpPr>
          <p:nvPr/>
        </p:nvSpPr>
        <p:spPr bwMode="auto">
          <a:xfrm>
            <a:off x="2276475" y="2133600"/>
            <a:ext cx="557213" cy="523875"/>
          </a:xfrm>
          <a:prstGeom prst="rect">
            <a:avLst/>
          </a:prstGeom>
          <a:noFill/>
          <a:ln w="9525">
            <a:noFill/>
            <a:miter lim="800000"/>
            <a:headEnd/>
            <a:tailEnd/>
          </a:ln>
        </p:spPr>
        <p:txBody>
          <a:bodyPr wrap="none">
            <a:prstTxWarp prst="textNoShape">
              <a:avLst/>
            </a:prstTxWarp>
            <a:spAutoFit/>
          </a:bodyPr>
          <a:lstStyle/>
          <a:p>
            <a:r>
              <a:rPr lang="ja-JP" altLang="en-US" sz="2800">
                <a:latin typeface="ヒラギノ角ゴ Pro W3" pitchFamily="-108" charset="-128"/>
                <a:ea typeface="ヒラギノ角ゴ Pro W3" pitchFamily="-108" charset="-128"/>
                <a:cs typeface="ヒラギノ角ゴ Pro W3" pitchFamily="-108" charset="-128"/>
              </a:rPr>
              <a:t>鉄</a:t>
            </a:r>
          </a:p>
        </p:txBody>
      </p:sp>
      <p:sp>
        <p:nvSpPr>
          <p:cNvPr id="16388" name="テキスト ボックス 5"/>
          <p:cNvSpPr txBox="1">
            <a:spLocks noChangeArrowheads="1"/>
          </p:cNvSpPr>
          <p:nvPr/>
        </p:nvSpPr>
        <p:spPr bwMode="auto">
          <a:xfrm>
            <a:off x="4300538" y="2133600"/>
            <a:ext cx="544512" cy="523875"/>
          </a:xfrm>
          <a:prstGeom prst="rect">
            <a:avLst/>
          </a:prstGeom>
          <a:noFill/>
          <a:ln w="9525">
            <a:noFill/>
            <a:miter lim="800000"/>
            <a:headEnd/>
            <a:tailEnd/>
          </a:ln>
        </p:spPr>
        <p:txBody>
          <a:bodyPr wrap="none">
            <a:prstTxWarp prst="textNoShape">
              <a:avLst/>
            </a:prstTxWarp>
            <a:spAutoFit/>
          </a:bodyPr>
          <a:lstStyle/>
          <a:p>
            <a:r>
              <a:rPr lang="ja-JP" altLang="en-US" sz="2800">
                <a:latin typeface="ヒラギノ角ゴ Pro W3" pitchFamily="-108" charset="-128"/>
                <a:ea typeface="ヒラギノ角ゴ Pro W3" pitchFamily="-108" charset="-128"/>
                <a:cs typeface="ヒラギノ角ゴ Pro W3" pitchFamily="-108" charset="-128"/>
              </a:rPr>
              <a:t>木</a:t>
            </a:r>
          </a:p>
        </p:txBody>
      </p:sp>
      <p:sp>
        <p:nvSpPr>
          <p:cNvPr id="16389" name="テキスト ボックス 6"/>
          <p:cNvSpPr txBox="1">
            <a:spLocks noChangeArrowheads="1"/>
          </p:cNvSpPr>
          <p:nvPr/>
        </p:nvSpPr>
        <p:spPr bwMode="auto">
          <a:xfrm>
            <a:off x="6324600" y="2133600"/>
            <a:ext cx="903288" cy="523875"/>
          </a:xfrm>
          <a:prstGeom prst="rect">
            <a:avLst/>
          </a:prstGeom>
          <a:noFill/>
          <a:ln w="9525">
            <a:noFill/>
            <a:miter lim="800000"/>
            <a:headEnd/>
            <a:tailEnd/>
          </a:ln>
        </p:spPr>
        <p:txBody>
          <a:bodyPr wrap="none">
            <a:prstTxWarp prst="textNoShape">
              <a:avLst/>
            </a:prstTxWarp>
            <a:spAutoFit/>
          </a:bodyPr>
          <a:lstStyle/>
          <a:p>
            <a:r>
              <a:rPr lang="ja-JP" altLang="en-US" sz="2800">
                <a:latin typeface="ヒラギノ角ゴ Pro W3" pitchFamily="-108" charset="-128"/>
                <a:ea typeface="ヒラギノ角ゴ Pro W3" pitchFamily="-108" charset="-128"/>
                <a:cs typeface="ヒラギノ角ゴ Pro W3" pitchFamily="-108" charset="-128"/>
              </a:rPr>
              <a:t>石油</a:t>
            </a:r>
          </a:p>
        </p:txBody>
      </p:sp>
      <p:sp>
        <p:nvSpPr>
          <p:cNvPr id="6" name="タイトル 5"/>
          <p:cNvSpPr>
            <a:spLocks noGrp="1"/>
          </p:cNvSpPr>
          <p:nvPr>
            <p:ph type="title"/>
          </p:nvPr>
        </p:nvSpPr>
        <p:spPr>
          <a:xfrm>
            <a:off x="457200" y="274638"/>
            <a:ext cx="7467600" cy="563562"/>
          </a:xfrm>
        </p:spPr>
        <p:txBody>
          <a:bodyPr>
            <a:normAutofit fontScale="90000"/>
          </a:bodyPr>
          <a:lstStyle/>
          <a:p>
            <a:pPr fontAlgn="auto">
              <a:spcAft>
                <a:spcPts val="0"/>
              </a:spcAft>
              <a:defRPr/>
            </a:pPr>
            <a:r>
              <a:rPr lang="ja-JP" altLang="en-US" dirty="0" smtClean="0">
                <a:cs typeface="+mj-cs"/>
              </a:rPr>
              <a:t>はじめに</a:t>
            </a:r>
            <a:endParaRPr lang="ja-JP" altLang="en-US" dirty="0">
              <a:cs typeface="+mj-cs"/>
            </a:endParaRPr>
          </a:p>
        </p:txBody>
      </p:sp>
      <p:grpSp>
        <p:nvGrpSpPr>
          <p:cNvPr id="2" name="図形グループ 22"/>
          <p:cNvGrpSpPr>
            <a:grpSpLocks/>
          </p:cNvGrpSpPr>
          <p:nvPr/>
        </p:nvGrpSpPr>
        <p:grpSpPr bwMode="auto">
          <a:xfrm>
            <a:off x="1600200" y="2743200"/>
            <a:ext cx="5791200" cy="2219325"/>
            <a:chOff x="1600200" y="2743200"/>
            <a:chExt cx="5791200" cy="2219325"/>
          </a:xfrm>
        </p:grpSpPr>
        <p:pic>
          <p:nvPicPr>
            <p:cNvPr id="16403" name="図 11"/>
            <p:cNvPicPr>
              <a:picLocks noChangeAspect="1"/>
            </p:cNvPicPr>
            <p:nvPr/>
          </p:nvPicPr>
          <p:blipFill>
            <a:blip r:embed="rId2"/>
            <a:srcRect/>
            <a:stretch>
              <a:fillRect/>
            </a:stretch>
          </p:blipFill>
          <p:spPr bwMode="auto">
            <a:xfrm>
              <a:off x="6172200" y="3429000"/>
              <a:ext cx="1219200" cy="1219200"/>
            </a:xfrm>
            <a:prstGeom prst="rect">
              <a:avLst/>
            </a:prstGeom>
            <a:noFill/>
            <a:ln w="9525">
              <a:noFill/>
              <a:miter lim="800000"/>
              <a:headEnd/>
              <a:tailEnd/>
            </a:ln>
          </p:spPr>
        </p:pic>
        <p:pic>
          <p:nvPicPr>
            <p:cNvPr id="16404" name="図 12"/>
            <p:cNvPicPr>
              <a:picLocks noChangeAspect="1"/>
            </p:cNvPicPr>
            <p:nvPr/>
          </p:nvPicPr>
          <p:blipFill>
            <a:blip r:embed="rId3"/>
            <a:srcRect/>
            <a:stretch>
              <a:fillRect/>
            </a:stretch>
          </p:blipFill>
          <p:spPr bwMode="auto">
            <a:xfrm>
              <a:off x="1600200" y="3200400"/>
              <a:ext cx="1762125" cy="1762125"/>
            </a:xfrm>
            <a:prstGeom prst="rect">
              <a:avLst/>
            </a:prstGeom>
            <a:noFill/>
            <a:ln w="9525">
              <a:noFill/>
              <a:miter lim="800000"/>
              <a:headEnd/>
              <a:tailEnd/>
            </a:ln>
          </p:spPr>
        </p:pic>
        <p:pic>
          <p:nvPicPr>
            <p:cNvPr id="16405" name="図 13"/>
            <p:cNvPicPr>
              <a:picLocks noChangeAspect="1"/>
            </p:cNvPicPr>
            <p:nvPr/>
          </p:nvPicPr>
          <p:blipFill>
            <a:blip r:embed="rId4"/>
            <a:srcRect/>
            <a:stretch>
              <a:fillRect/>
            </a:stretch>
          </p:blipFill>
          <p:spPr bwMode="auto">
            <a:xfrm>
              <a:off x="3957637" y="3429000"/>
              <a:ext cx="1228725" cy="1228725"/>
            </a:xfrm>
            <a:prstGeom prst="rect">
              <a:avLst/>
            </a:prstGeom>
            <a:noFill/>
            <a:ln w="9525">
              <a:noFill/>
              <a:miter lim="800000"/>
              <a:headEnd/>
              <a:tailEnd/>
            </a:ln>
          </p:spPr>
        </p:pic>
        <p:sp>
          <p:nvSpPr>
            <p:cNvPr id="15" name="下矢印 14"/>
            <p:cNvSpPr/>
            <p:nvPr/>
          </p:nvSpPr>
          <p:spPr>
            <a:xfrm>
              <a:off x="2438400" y="2743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6" name="下矢印 15"/>
            <p:cNvSpPr/>
            <p:nvPr/>
          </p:nvSpPr>
          <p:spPr>
            <a:xfrm>
              <a:off x="4457700" y="2743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17" name="下矢印 16"/>
            <p:cNvSpPr/>
            <p:nvPr/>
          </p:nvSpPr>
          <p:spPr>
            <a:xfrm>
              <a:off x="6629400" y="2743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grpSp>
      <p:sp>
        <p:nvSpPr>
          <p:cNvPr id="18" name="テキスト ボックス 3"/>
          <p:cNvSpPr txBox="1">
            <a:spLocks noChangeArrowheads="1"/>
          </p:cNvSpPr>
          <p:nvPr/>
        </p:nvSpPr>
        <p:spPr bwMode="auto">
          <a:xfrm>
            <a:off x="1981200" y="5791200"/>
            <a:ext cx="5246688" cy="461963"/>
          </a:xfrm>
          <a:prstGeom prst="rect">
            <a:avLst/>
          </a:prstGeom>
          <a:solidFill>
            <a:schemeClr val="accent2">
              <a:lumMod val="60000"/>
              <a:lumOff val="40000"/>
            </a:schemeClr>
          </a:solidFill>
          <a:ln w="9525">
            <a:noFill/>
            <a:miter lim="800000"/>
            <a:headEnd/>
            <a:tailEnd/>
          </a:ln>
        </p:spPr>
        <p:txBody>
          <a:bodyPr>
            <a:prstTxWarp prst="textNoShape">
              <a:avLst/>
            </a:prstTxWarp>
            <a:spAutoFit/>
          </a:bodyPr>
          <a:lstStyle/>
          <a:p>
            <a:pPr algn="ctr">
              <a:defRPr/>
            </a:pPr>
            <a:r>
              <a:rPr lang="ja-JP" altLang="en-US" sz="2400" dirty="0">
                <a:latin typeface="ヒラギノ角ゴ Pro W3"/>
                <a:ea typeface="ヒラギノ角ゴ Pro W3"/>
                <a:cs typeface="ヒラギノ角ゴ Pro W3"/>
              </a:rPr>
              <a:t>資源は限られている</a:t>
            </a:r>
            <a:r>
              <a:rPr lang="en-US" altLang="ja-JP" sz="2400" dirty="0">
                <a:latin typeface="ヒラギノ角ゴ Pro W3"/>
                <a:ea typeface="ヒラギノ角ゴ Pro W3"/>
                <a:cs typeface="ヒラギノ角ゴ Pro W3"/>
              </a:rPr>
              <a:t> = </a:t>
            </a:r>
            <a:r>
              <a:rPr lang="ja-JP" altLang="en-US" sz="2400" dirty="0">
                <a:latin typeface="ヒラギノ角ゴ Pro W3"/>
                <a:ea typeface="ヒラギノ角ゴ Pro W3"/>
                <a:cs typeface="ヒラギノ角ゴ Pro W3"/>
              </a:rPr>
              <a:t>有限</a:t>
            </a:r>
          </a:p>
        </p:txBody>
      </p:sp>
      <p:grpSp>
        <p:nvGrpSpPr>
          <p:cNvPr id="3" name="図形グループ 23"/>
          <p:cNvGrpSpPr>
            <a:grpSpLocks/>
          </p:cNvGrpSpPr>
          <p:nvPr/>
        </p:nvGrpSpPr>
        <p:grpSpPr bwMode="auto">
          <a:xfrm>
            <a:off x="2438400" y="5029200"/>
            <a:ext cx="4419600" cy="533400"/>
            <a:chOff x="2438400" y="5029200"/>
            <a:chExt cx="4419600" cy="533400"/>
          </a:xfrm>
        </p:grpSpPr>
        <p:sp>
          <p:nvSpPr>
            <p:cNvPr id="20" name="下矢印 19"/>
            <p:cNvSpPr/>
            <p:nvPr/>
          </p:nvSpPr>
          <p:spPr>
            <a:xfrm>
              <a:off x="6629400" y="5029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1" name="下矢印 20"/>
            <p:cNvSpPr/>
            <p:nvPr/>
          </p:nvSpPr>
          <p:spPr>
            <a:xfrm>
              <a:off x="2438400" y="5029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2" name="下矢印 21"/>
            <p:cNvSpPr/>
            <p:nvPr/>
          </p:nvSpPr>
          <p:spPr>
            <a:xfrm>
              <a:off x="4457700" y="5029200"/>
              <a:ext cx="228600" cy="5334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de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decel="5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50000" decel="5000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ppt_x"/>
                                          </p:val>
                                        </p:tav>
                                        <p:tav tm="100000">
                                          <p:val>
                                            <p:strVal val="#ppt_x"/>
                                          </p:val>
                                        </p:tav>
                                      </p:tavLst>
                                    </p:anim>
                                    <p:anim calcmode="lin" valueType="num">
                                      <p:cBhvr additive="base">
                                        <p:cTn id="20"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環境税</a:t>
            </a:r>
            <a:endParaRPr lang="ja-JP" altLang="en-US" dirty="0">
              <a:cs typeface="+mj-cs"/>
            </a:endParaRPr>
          </a:p>
        </p:txBody>
      </p:sp>
      <p:sp>
        <p:nvSpPr>
          <p:cNvPr id="7" name="正方形/長方形 6"/>
          <p:cNvSpPr/>
          <p:nvPr/>
        </p:nvSpPr>
        <p:spPr>
          <a:xfrm>
            <a:off x="2128049" y="1371600"/>
            <a:ext cx="4887902" cy="646331"/>
          </a:xfrm>
          <a:prstGeom prst="rect">
            <a:avLst/>
          </a:prstGeom>
        </p:spPr>
        <p:txBody>
          <a:bodyPr wrap="none">
            <a:spAutoFit/>
          </a:bodyPr>
          <a:lstStyle/>
          <a:p>
            <a:r>
              <a:rPr lang="ja-JP" altLang="en-US" dirty="0" smtClean="0">
                <a:latin typeface="ヒラギノ角ゴ Pro W3"/>
                <a:ea typeface="ヒラギノ角ゴ Pro W3"/>
                <a:cs typeface="ヒラギノ角ゴ Pro W3"/>
              </a:rPr>
              <a:t>環境税「環境税制改革の導入に関する法律」</a:t>
            </a:r>
            <a:endParaRPr lang="en-US" altLang="ja-JP" dirty="0" smtClean="0">
              <a:latin typeface="ヒラギノ角ゴ Pro W3"/>
              <a:ea typeface="ヒラギノ角ゴ Pro W3"/>
              <a:cs typeface="ヒラギノ角ゴ Pro W3"/>
            </a:endParaRPr>
          </a:p>
          <a:p>
            <a:r>
              <a:rPr lang="en-US" altLang="ja-JP" dirty="0" smtClean="0">
                <a:latin typeface="ヒラギノ角ゴ Pro W3"/>
                <a:ea typeface="ヒラギノ角ゴ Pro W3"/>
                <a:cs typeface="ヒラギノ角ゴ Pro W3"/>
              </a:rPr>
              <a:t>1999</a:t>
            </a:r>
            <a:r>
              <a:rPr lang="ja-JP" altLang="en-US" dirty="0" smtClean="0">
                <a:latin typeface="ヒラギノ角ゴ Pro W3"/>
                <a:ea typeface="ヒラギノ角ゴ Pro W3"/>
                <a:cs typeface="ヒラギノ角ゴ Pro W3"/>
              </a:rPr>
              <a:t>年</a:t>
            </a:r>
            <a:r>
              <a:rPr lang="en-US" altLang="ja-JP" dirty="0" smtClean="0">
                <a:latin typeface="ヒラギノ角ゴ Pro W3"/>
                <a:ea typeface="ヒラギノ角ゴ Pro W3"/>
                <a:cs typeface="ヒラギノ角ゴ Pro W3"/>
              </a:rPr>
              <a:t>4</a:t>
            </a:r>
            <a:r>
              <a:rPr lang="ja-JP" altLang="en-US" dirty="0" smtClean="0">
                <a:latin typeface="ヒラギノ角ゴ Pro W3"/>
                <a:ea typeface="ヒラギノ角ゴ Pro W3"/>
                <a:cs typeface="ヒラギノ角ゴ Pro W3"/>
              </a:rPr>
              <a:t>月</a:t>
            </a:r>
            <a:r>
              <a:rPr lang="en-US" altLang="ja-JP" dirty="0" smtClean="0">
                <a:latin typeface="ヒラギノ角ゴ Pro W3"/>
                <a:ea typeface="ヒラギノ角ゴ Pro W3"/>
                <a:cs typeface="ヒラギノ角ゴ Pro W3"/>
              </a:rPr>
              <a:t>1</a:t>
            </a:r>
            <a:r>
              <a:rPr lang="ja-JP" altLang="en-US" dirty="0" smtClean="0">
                <a:latin typeface="ヒラギノ角ゴ Pro W3"/>
                <a:ea typeface="ヒラギノ角ゴ Pro W3"/>
                <a:cs typeface="ヒラギノ角ゴ Pro W3"/>
              </a:rPr>
              <a:t>日施行</a:t>
            </a:r>
            <a:endParaRPr lang="ja-JP" altLang="en-US" dirty="0">
              <a:latin typeface="ヒラギノ角ゴ Pro W3"/>
              <a:ea typeface="ヒラギノ角ゴ Pro W3"/>
              <a:cs typeface="ヒラギノ角ゴ Pro W3"/>
            </a:endParaRPr>
          </a:p>
        </p:txBody>
      </p:sp>
      <p:grpSp>
        <p:nvGrpSpPr>
          <p:cNvPr id="11" name="図形グループ 10"/>
          <p:cNvGrpSpPr/>
          <p:nvPr/>
        </p:nvGrpSpPr>
        <p:grpSpPr>
          <a:xfrm>
            <a:off x="1560201" y="2057400"/>
            <a:ext cx="6023598" cy="2941261"/>
            <a:chOff x="1560201" y="2057400"/>
            <a:chExt cx="6023598" cy="2941261"/>
          </a:xfrm>
        </p:grpSpPr>
        <p:sp>
          <p:nvSpPr>
            <p:cNvPr id="8" name="下矢印 7"/>
            <p:cNvSpPr/>
            <p:nvPr/>
          </p:nvSpPr>
          <p:spPr>
            <a:xfrm>
              <a:off x="4381500" y="2057400"/>
              <a:ext cx="381000" cy="838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560201" y="3244334"/>
              <a:ext cx="6023598" cy="1754327"/>
            </a:xfrm>
            <a:prstGeom prst="rect">
              <a:avLst/>
            </a:prstGeom>
          </p:spPr>
          <p:txBody>
            <a:bodyPr wrap="none">
              <a:spAutoFit/>
            </a:bodyPr>
            <a:lstStyle/>
            <a:p>
              <a:pPr algn="ctr"/>
              <a:r>
                <a:rPr lang="ja-JP" altLang="en-US" dirty="0" smtClean="0">
                  <a:latin typeface="ヒラギノ角ゴ Pro W3"/>
                  <a:ea typeface="ヒラギノ角ゴ Pro W3"/>
                  <a:cs typeface="ヒラギノ角ゴ Pro W3"/>
                </a:rPr>
                <a:t>車両用燃料税（ガソリン・ディーゼル、天然ガスなど）</a:t>
              </a:r>
              <a:endParaRPr lang="en-US" altLang="ja-JP" dirty="0" smtClean="0">
                <a:latin typeface="ヒラギノ角ゴ Pro W3"/>
                <a:ea typeface="ヒラギノ角ゴ Pro W3"/>
                <a:cs typeface="ヒラギノ角ゴ Pro W3"/>
              </a:endParaRPr>
            </a:p>
            <a:p>
              <a:pPr algn="ctr"/>
              <a:r>
                <a:rPr lang="ja-JP" altLang="en-US" dirty="0" smtClean="0">
                  <a:latin typeface="ヒラギノ角ゴ Pro W3"/>
                  <a:ea typeface="ヒラギノ角ゴ Pro W3"/>
                  <a:cs typeface="ヒラギノ角ゴ Pro W3"/>
                </a:rPr>
                <a:t>暖房用燃料税（灯油・重油・天然ガスなど）</a:t>
              </a:r>
              <a:endParaRPr lang="en-US" altLang="ja-JP" dirty="0" smtClean="0">
                <a:latin typeface="ヒラギノ角ゴ Pro W3"/>
                <a:ea typeface="ヒラギノ角ゴ Pro W3"/>
                <a:cs typeface="ヒラギノ角ゴ Pro W3"/>
              </a:endParaRPr>
            </a:p>
            <a:p>
              <a:pPr algn="ctr"/>
              <a:r>
                <a:rPr lang="ja-JP" altLang="en-US" dirty="0" smtClean="0">
                  <a:latin typeface="ヒラギノ角ゴ Pro W3"/>
                  <a:ea typeface="ヒラギノ角ゴ Pro W3"/>
                  <a:cs typeface="ヒラギノ角ゴ Pro W3"/>
                </a:rPr>
                <a:t>電力税</a:t>
              </a:r>
              <a:endParaRPr lang="en-US" altLang="ja-JP" dirty="0" smtClean="0">
                <a:latin typeface="ヒラギノ角ゴ Pro W3"/>
                <a:ea typeface="ヒラギノ角ゴ Pro W3"/>
                <a:cs typeface="ヒラギノ角ゴ Pro W3"/>
              </a:endParaRPr>
            </a:p>
            <a:p>
              <a:pPr algn="ctr"/>
              <a:r>
                <a:rPr lang="en-US" altLang="ja-JP" dirty="0" smtClean="0">
                  <a:latin typeface="ヒラギノ角ゴ Pro W3"/>
                  <a:ea typeface="ヒラギノ角ゴ Pro W3"/>
                  <a:cs typeface="ヒラギノ角ゴ Pro W3"/>
                </a:rPr>
                <a:t>↓</a:t>
              </a:r>
            </a:p>
            <a:p>
              <a:pPr algn="ctr"/>
              <a:r>
                <a:rPr lang="ja-JP" altLang="en-US" dirty="0" smtClean="0">
                  <a:latin typeface="ヒラギノ角ゴ Pro W3"/>
                  <a:ea typeface="ヒラギノ角ゴ Pro W3"/>
                  <a:cs typeface="ヒラギノ角ゴ Pro W3"/>
                </a:rPr>
                <a:t>税金の増収分は</a:t>
              </a:r>
              <a:endParaRPr lang="en-US" altLang="ja-JP" dirty="0" smtClean="0">
                <a:latin typeface="ヒラギノ角ゴ Pro W3"/>
                <a:ea typeface="ヒラギノ角ゴ Pro W3"/>
                <a:cs typeface="ヒラギノ角ゴ Pro W3"/>
              </a:endParaRPr>
            </a:p>
            <a:p>
              <a:pPr algn="ctr"/>
              <a:r>
                <a:rPr lang="ja-JP" altLang="en-US" dirty="0" smtClean="0">
                  <a:latin typeface="ヒラギノ角ゴ Pro W3"/>
                  <a:ea typeface="ヒラギノ角ゴ Pro W3"/>
                  <a:cs typeface="ヒラギノ角ゴ Pro W3"/>
                </a:rPr>
                <a:t>年金の基金へ</a:t>
              </a:r>
              <a:endParaRPr lang="en-US" altLang="ja-JP" dirty="0" smtClean="0">
                <a:latin typeface="ヒラギノ角ゴ Pro W3"/>
                <a:ea typeface="ヒラギノ角ゴ Pro W3"/>
                <a:cs typeface="ヒラギノ角ゴ Pro W3"/>
              </a:endParaRPr>
            </a:p>
          </p:txBody>
        </p:sp>
      </p:grpSp>
      <p:sp>
        <p:nvSpPr>
          <p:cNvPr id="10" name="正方形/長方形 9"/>
          <p:cNvSpPr/>
          <p:nvPr/>
        </p:nvSpPr>
        <p:spPr>
          <a:xfrm>
            <a:off x="1478845" y="5257800"/>
            <a:ext cx="6186309" cy="646331"/>
          </a:xfrm>
          <a:prstGeom prst="rect">
            <a:avLst/>
          </a:prstGeom>
        </p:spPr>
        <p:txBody>
          <a:bodyPr wrap="none">
            <a:spAutoFit/>
          </a:bodyPr>
          <a:lstStyle/>
          <a:p>
            <a:r>
              <a:rPr lang="ja-JP" altLang="en-US" dirty="0" smtClean="0">
                <a:solidFill>
                  <a:srgbClr val="E75C01"/>
                </a:solidFill>
                <a:latin typeface="ヒラギノ角ゴ Pro W3"/>
                <a:ea typeface="ヒラギノ角ゴ Pro W3"/>
                <a:cs typeface="ヒラギノ角ゴ Pro W3"/>
              </a:rPr>
              <a:t>水力、風力、太陽光、地熱・ゴミ処理場ガス、浄化ガス、</a:t>
            </a:r>
            <a:endParaRPr lang="en-US" altLang="ja-JP" dirty="0" smtClean="0">
              <a:solidFill>
                <a:srgbClr val="E75C01"/>
              </a:solidFill>
              <a:latin typeface="ヒラギノ角ゴ Pro W3"/>
              <a:ea typeface="ヒラギノ角ゴ Pro W3"/>
              <a:cs typeface="ヒラギノ角ゴ Pro W3"/>
            </a:endParaRPr>
          </a:p>
          <a:p>
            <a:r>
              <a:rPr lang="ja-JP" altLang="en-US" dirty="0" smtClean="0">
                <a:solidFill>
                  <a:srgbClr val="E75C01"/>
                </a:solidFill>
                <a:latin typeface="ヒラギノ角ゴ Pro W3"/>
                <a:ea typeface="ヒラギノ角ゴ Pro W3"/>
                <a:cs typeface="ヒラギノ角ゴ Pro W3"/>
              </a:rPr>
              <a:t>バイオマス等のエネルギーは電力税を免除</a:t>
            </a:r>
            <a:endParaRPr lang="en-US" altLang="ja-JP" dirty="0" smtClean="0">
              <a:solidFill>
                <a:srgbClr val="E75C01"/>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50000" decel="5000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買電義務制度　</a:t>
            </a:r>
            <a:endParaRPr lang="ja-JP" altLang="en-US" dirty="0">
              <a:cs typeface="+mj-cs"/>
            </a:endParaRPr>
          </a:p>
        </p:txBody>
      </p:sp>
      <p:sp>
        <p:nvSpPr>
          <p:cNvPr id="7" name="正方形/長方形 6"/>
          <p:cNvSpPr/>
          <p:nvPr/>
        </p:nvSpPr>
        <p:spPr>
          <a:xfrm>
            <a:off x="2153915" y="1371600"/>
            <a:ext cx="4836169" cy="646331"/>
          </a:xfrm>
          <a:prstGeom prst="rect">
            <a:avLst/>
          </a:prstGeom>
        </p:spPr>
        <p:txBody>
          <a:bodyPr wrap="none">
            <a:spAutoFit/>
          </a:bodyPr>
          <a:lstStyle/>
          <a:p>
            <a:pPr algn="ctr"/>
            <a:r>
              <a:rPr lang="ja-JP" altLang="en-US" dirty="0" smtClean="0">
                <a:latin typeface="ヒラギノ角ゴ Pro W3"/>
                <a:ea typeface="ヒラギノ角ゴ Pro W3"/>
                <a:cs typeface="ヒラギノ角ゴ Pro W3"/>
              </a:rPr>
              <a:t>再生エネルギー優先のための法律（</a:t>
            </a:r>
            <a:r>
              <a:rPr lang="en-US" altLang="ja-JP" dirty="0" smtClean="0">
                <a:latin typeface="ヒラギノ角ゴ Pro W3"/>
                <a:ea typeface="ヒラギノ角ゴ Pro W3"/>
                <a:cs typeface="ヒラギノ角ゴ Pro W3"/>
              </a:rPr>
              <a:t>EGG</a:t>
            </a:r>
            <a:r>
              <a:rPr lang="ja-JP" altLang="en-US" dirty="0" smtClean="0">
                <a:latin typeface="ヒラギノ角ゴ Pro W3"/>
                <a:ea typeface="ヒラギノ角ゴ Pro W3"/>
                <a:cs typeface="ヒラギノ角ゴ Pro W3"/>
              </a:rPr>
              <a:t>法）</a:t>
            </a:r>
            <a:endParaRPr lang="en-US" altLang="ja-JP" dirty="0" smtClean="0">
              <a:latin typeface="ヒラギノ角ゴ Pro W3"/>
              <a:ea typeface="ヒラギノ角ゴ Pro W3"/>
              <a:cs typeface="ヒラギノ角ゴ Pro W3"/>
            </a:endParaRPr>
          </a:p>
          <a:p>
            <a:pPr algn="ctr"/>
            <a:r>
              <a:rPr lang="en-US" altLang="ja-JP" dirty="0" smtClean="0">
                <a:latin typeface="ヒラギノ角ゴ Pro W3"/>
                <a:ea typeface="ヒラギノ角ゴ Pro W3"/>
                <a:cs typeface="ヒラギノ角ゴ Pro W3"/>
              </a:rPr>
              <a:t>2000</a:t>
            </a:r>
            <a:r>
              <a:rPr lang="ja-JP" altLang="en-US" dirty="0" smtClean="0">
                <a:latin typeface="ヒラギノ角ゴ Pro W3"/>
                <a:ea typeface="ヒラギノ角ゴ Pro W3"/>
                <a:cs typeface="ヒラギノ角ゴ Pro W3"/>
              </a:rPr>
              <a:t>年</a:t>
            </a:r>
            <a:r>
              <a:rPr lang="en-US" altLang="ja-JP" dirty="0" smtClean="0">
                <a:latin typeface="ヒラギノ角ゴ Pro W3"/>
                <a:ea typeface="ヒラギノ角ゴ Pro W3"/>
                <a:cs typeface="ヒラギノ角ゴ Pro W3"/>
              </a:rPr>
              <a:t>4</a:t>
            </a:r>
            <a:r>
              <a:rPr lang="ja-JP" altLang="en-US" dirty="0" smtClean="0">
                <a:latin typeface="ヒラギノ角ゴ Pro W3"/>
                <a:ea typeface="ヒラギノ角ゴ Pro W3"/>
                <a:cs typeface="ヒラギノ角ゴ Pro W3"/>
              </a:rPr>
              <a:t>月に施行</a:t>
            </a:r>
            <a:endParaRPr lang="ja-JP" altLang="en-US" dirty="0">
              <a:latin typeface="ヒラギノ角ゴ Pro W3"/>
              <a:ea typeface="ヒラギノ角ゴ Pro W3"/>
              <a:cs typeface="ヒラギノ角ゴ Pro W3"/>
            </a:endParaRPr>
          </a:p>
        </p:txBody>
      </p:sp>
      <p:grpSp>
        <p:nvGrpSpPr>
          <p:cNvPr id="11" name="図形グループ 10"/>
          <p:cNvGrpSpPr/>
          <p:nvPr/>
        </p:nvGrpSpPr>
        <p:grpSpPr>
          <a:xfrm>
            <a:off x="2376846" y="2057400"/>
            <a:ext cx="4771307" cy="2664262"/>
            <a:chOff x="2376846" y="2057400"/>
            <a:chExt cx="4771307" cy="2664262"/>
          </a:xfrm>
        </p:grpSpPr>
        <p:sp>
          <p:nvSpPr>
            <p:cNvPr id="8" name="下矢印 7"/>
            <p:cNvSpPr/>
            <p:nvPr/>
          </p:nvSpPr>
          <p:spPr>
            <a:xfrm>
              <a:off x="4381500" y="2057400"/>
              <a:ext cx="381000" cy="838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2376846" y="3244334"/>
              <a:ext cx="4771307" cy="1477328"/>
            </a:xfrm>
            <a:prstGeom prst="rect">
              <a:avLst/>
            </a:prstGeom>
          </p:spPr>
          <p:txBody>
            <a:bodyPr wrap="none">
              <a:spAutoFit/>
            </a:bodyPr>
            <a:lstStyle/>
            <a:p>
              <a:r>
                <a:rPr lang="ja-JP" altLang="en-US" dirty="0" smtClean="0">
                  <a:latin typeface="ヒラギノ角ゴ Pro W3"/>
                  <a:ea typeface="ヒラギノ角ゴ Pro W3"/>
                  <a:cs typeface="ヒラギノ角ゴ Pro W3"/>
                </a:rPr>
                <a:t>風力・水力・太陽光・バイオマス・</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地熱発電の風力の買い取りを義務化</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買取は</a:t>
              </a:r>
              <a:r>
                <a:rPr lang="en-US" altLang="ja-JP" dirty="0" smtClean="0">
                  <a:latin typeface="ヒラギノ角ゴ Pro W3"/>
                  <a:ea typeface="ヒラギノ角ゴ Pro W3"/>
                  <a:cs typeface="ヒラギノ角ゴ Pro W3"/>
                </a:rPr>
                <a:t>20</a:t>
              </a:r>
              <a:r>
                <a:rPr lang="ja-JP" altLang="en-US" dirty="0" smtClean="0">
                  <a:latin typeface="ヒラギノ角ゴ Pro W3"/>
                  <a:ea typeface="ヒラギノ角ゴ Pro W3"/>
                  <a:cs typeface="ヒラギノ角ゴ Pro W3"/>
                </a:rPr>
                <a:t>年間保証</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費用を下げるためのインセンティブとして、</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買い取り価格を早い時期ほど高く設定</a:t>
              </a:r>
              <a:endParaRPr lang="en-US" altLang="ja-JP" dirty="0" smtClean="0">
                <a:latin typeface="ヒラギノ角ゴ Pro W3"/>
                <a:ea typeface="ヒラギノ角ゴ Pro W3"/>
                <a:cs typeface="ヒラギノ角ゴ Pro W3"/>
              </a:endParaRPr>
            </a:p>
          </p:txBody>
        </p:sp>
      </p:grpSp>
      <p:grpSp>
        <p:nvGrpSpPr>
          <p:cNvPr id="16" name="図形グループ 15"/>
          <p:cNvGrpSpPr/>
          <p:nvPr/>
        </p:nvGrpSpPr>
        <p:grpSpPr>
          <a:xfrm>
            <a:off x="2604090" y="4876800"/>
            <a:ext cx="4197673" cy="1724799"/>
            <a:chOff x="3587359" y="4876800"/>
            <a:chExt cx="4197673" cy="1724799"/>
          </a:xfrm>
        </p:grpSpPr>
        <p:grpSp>
          <p:nvGrpSpPr>
            <p:cNvPr id="14" name="図形グループ 13"/>
            <p:cNvGrpSpPr/>
            <p:nvPr/>
          </p:nvGrpSpPr>
          <p:grpSpPr>
            <a:xfrm>
              <a:off x="3587359" y="4876800"/>
              <a:ext cx="4197673" cy="1629728"/>
              <a:chOff x="3587359" y="4876800"/>
              <a:chExt cx="4197673" cy="1629728"/>
            </a:xfrm>
          </p:grpSpPr>
          <p:sp>
            <p:nvSpPr>
              <p:cNvPr id="10" name="正方形/長方形 9"/>
              <p:cNvSpPr/>
              <p:nvPr/>
            </p:nvSpPr>
            <p:spPr>
              <a:xfrm>
                <a:off x="3587359" y="5029200"/>
                <a:ext cx="1777410" cy="1477328"/>
              </a:xfrm>
              <a:prstGeom prst="rect">
                <a:avLst/>
              </a:prstGeom>
            </p:spPr>
            <p:txBody>
              <a:bodyPr wrap="none">
                <a:spAutoFit/>
              </a:bodyPr>
              <a:lstStyle/>
              <a:p>
                <a:r>
                  <a:rPr lang="ja-JP" altLang="en-US" dirty="0" smtClean="0">
                    <a:solidFill>
                      <a:srgbClr val="E75C01"/>
                    </a:solidFill>
                    <a:latin typeface="ヒラギノ角ゴ Pro W3"/>
                    <a:ea typeface="ヒラギノ角ゴ Pro W3"/>
                    <a:cs typeface="ヒラギノ角ゴ Pro W3"/>
                  </a:rPr>
                  <a:t>太陽光発電</a:t>
                </a:r>
                <a:endParaRPr lang="en-US" altLang="ja-JP" dirty="0" smtClean="0">
                  <a:solidFill>
                    <a:srgbClr val="E75C01"/>
                  </a:solidFill>
                  <a:latin typeface="ヒラギノ角ゴ Pro W3"/>
                  <a:ea typeface="ヒラギノ角ゴ Pro W3"/>
                  <a:cs typeface="ヒラギノ角ゴ Pro W3"/>
                </a:endParaRPr>
              </a:p>
              <a:p>
                <a:r>
                  <a:rPr lang="ja-JP" altLang="en-US" dirty="0" smtClean="0">
                    <a:solidFill>
                      <a:srgbClr val="E75C01"/>
                    </a:solidFill>
                    <a:latin typeface="ヒラギノ角ゴ Pro W3"/>
                    <a:ea typeface="ヒラギノ角ゴ Pro W3"/>
                    <a:cs typeface="ヒラギノ角ゴ Pro W3"/>
                  </a:rPr>
                  <a:t>世界ナンバー１</a:t>
                </a:r>
                <a:endParaRPr lang="en-US" altLang="ja-JP" dirty="0" smtClean="0">
                  <a:solidFill>
                    <a:srgbClr val="E75C01"/>
                  </a:solidFill>
                  <a:latin typeface="ヒラギノ角ゴ Pro W3"/>
                  <a:ea typeface="ヒラギノ角ゴ Pro W3"/>
                  <a:cs typeface="ヒラギノ角ゴ Pro W3"/>
                </a:endParaRPr>
              </a:p>
              <a:p>
                <a:endParaRPr lang="en-US" altLang="ja-JP" dirty="0" smtClean="0">
                  <a:solidFill>
                    <a:srgbClr val="E75C01"/>
                  </a:solidFill>
                  <a:latin typeface="ヒラギノ角ゴ Pro W3"/>
                  <a:ea typeface="ヒラギノ角ゴ Pro W3"/>
                  <a:cs typeface="ヒラギノ角ゴ Pro W3"/>
                </a:endParaRPr>
              </a:p>
              <a:p>
                <a:r>
                  <a:rPr lang="ja-JP" altLang="en-US" dirty="0" smtClean="0">
                    <a:solidFill>
                      <a:srgbClr val="E75C01"/>
                    </a:solidFill>
                    <a:latin typeface="ヒラギノ角ゴ Pro W3"/>
                    <a:ea typeface="ヒラギノ角ゴ Pro W3"/>
                    <a:cs typeface="ヒラギノ角ゴ Pro W3"/>
                  </a:rPr>
                  <a:t>風力発電</a:t>
                </a:r>
                <a:endParaRPr lang="en-US" altLang="ja-JP" dirty="0" smtClean="0">
                  <a:solidFill>
                    <a:srgbClr val="E75C01"/>
                  </a:solidFill>
                  <a:latin typeface="ヒラギノ角ゴ Pro W3"/>
                  <a:ea typeface="ヒラギノ角ゴ Pro W3"/>
                  <a:cs typeface="ヒラギノ角ゴ Pro W3"/>
                </a:endParaRPr>
              </a:p>
              <a:p>
                <a:r>
                  <a:rPr lang="ja-JP" altLang="en-US" dirty="0" smtClean="0">
                    <a:solidFill>
                      <a:srgbClr val="E75C01"/>
                    </a:solidFill>
                    <a:latin typeface="ヒラギノ角ゴ Pro W3"/>
                    <a:ea typeface="ヒラギノ角ゴ Pro W3"/>
                    <a:cs typeface="ヒラギノ角ゴ Pro W3"/>
                  </a:rPr>
                  <a:t>世界ナンバー</a:t>
                </a:r>
                <a:r>
                  <a:rPr lang="en-US" altLang="ja-JP" dirty="0" smtClean="0">
                    <a:solidFill>
                      <a:srgbClr val="E75C01"/>
                    </a:solidFill>
                    <a:latin typeface="ヒラギノ角ゴ Pro W3"/>
                    <a:ea typeface="ヒラギノ角ゴ Pro W3"/>
                    <a:cs typeface="ヒラギノ角ゴ Pro W3"/>
                  </a:rPr>
                  <a:t>2</a:t>
                </a:r>
              </a:p>
            </p:txBody>
          </p:sp>
          <p:pic>
            <p:nvPicPr>
              <p:cNvPr id="13" name="図 12" descr="rechter_solar.gif"/>
              <p:cNvPicPr>
                <a:picLocks noChangeAspect="1"/>
              </p:cNvPicPr>
              <p:nvPr/>
            </p:nvPicPr>
            <p:blipFill>
              <a:blip r:embed="rId2"/>
              <a:stretch>
                <a:fillRect/>
              </a:stretch>
            </p:blipFill>
            <p:spPr>
              <a:xfrm>
                <a:off x="6019800" y="4876800"/>
                <a:ext cx="1765232" cy="1309688"/>
              </a:xfrm>
              <a:prstGeom prst="rect">
                <a:avLst/>
              </a:prstGeom>
            </p:spPr>
          </p:pic>
        </p:grpSp>
        <p:sp>
          <p:nvSpPr>
            <p:cNvPr id="15" name="テキスト ボックス 14"/>
            <p:cNvSpPr txBox="1"/>
            <p:nvPr/>
          </p:nvSpPr>
          <p:spPr>
            <a:xfrm>
              <a:off x="6436086" y="6324600"/>
              <a:ext cx="1107996" cy="276999"/>
            </a:xfrm>
            <a:prstGeom prst="rect">
              <a:avLst/>
            </a:prstGeom>
            <a:noFill/>
          </p:spPr>
          <p:txBody>
            <a:bodyPr wrap="none" rtlCol="0">
              <a:spAutoFit/>
            </a:bodyPr>
            <a:lstStyle/>
            <a:p>
              <a:r>
                <a:rPr kumimoji="1" lang="ja-JP" altLang="en-US" sz="1200" dirty="0" smtClean="0">
                  <a:latin typeface="ヒラギノ角ゴ Pro W3"/>
                  <a:ea typeface="ヒラギノ角ゴ Pro W3"/>
                  <a:cs typeface="ヒラギノ角ゴ Pro W3"/>
                </a:rPr>
                <a:t>首相官邸屋上</a:t>
              </a:r>
              <a:endParaRPr kumimoji="1" lang="ja-JP" altLang="en-US" sz="1200" dirty="0">
                <a:latin typeface="ヒラギノ角ゴ Pro W3"/>
                <a:ea typeface="ヒラギノ角ゴ Pro W3"/>
                <a:cs typeface="ヒラギノ角ゴ Pro W3"/>
              </a:endParaRPr>
            </a:p>
          </p:txBody>
        </p:sp>
      </p:grpSp>
      <p:sp>
        <p:nvSpPr>
          <p:cNvPr id="12" name="正方形/長方形 11"/>
          <p:cNvSpPr/>
          <p:nvPr/>
        </p:nvSpPr>
        <p:spPr>
          <a:xfrm>
            <a:off x="5036531" y="6601599"/>
            <a:ext cx="2646878" cy="215444"/>
          </a:xfrm>
          <a:prstGeom prst="rect">
            <a:avLst/>
          </a:prstGeom>
        </p:spPr>
        <p:txBody>
          <a:bodyPr wrap="none">
            <a:spAutoFit/>
          </a:bodyPr>
          <a:lstStyle/>
          <a:p>
            <a:r>
              <a:rPr lang="ja-JP" altLang="en-US" sz="800" dirty="0" smtClean="0">
                <a:latin typeface="ヒラギノ角ゴ Pro W3"/>
                <a:ea typeface="ヒラギノ角ゴ Pro W3"/>
                <a:cs typeface="ヒラギノ角ゴ Pro W3"/>
              </a:rPr>
              <a:t>大阪神戸ドイツ連邦共和国総領事館ウェブサイトより</a:t>
            </a:r>
            <a:endParaRPr lang="ja-JP" altLang="en-US" sz="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脱原発　</a:t>
            </a:r>
            <a:endParaRPr lang="ja-JP" altLang="en-US" dirty="0">
              <a:cs typeface="+mj-cs"/>
            </a:endParaRPr>
          </a:p>
        </p:txBody>
      </p:sp>
      <p:sp>
        <p:nvSpPr>
          <p:cNvPr id="7" name="正方形/長方形 6"/>
          <p:cNvSpPr/>
          <p:nvPr/>
        </p:nvSpPr>
        <p:spPr>
          <a:xfrm>
            <a:off x="2671775" y="1371600"/>
            <a:ext cx="3800450" cy="369332"/>
          </a:xfrm>
          <a:prstGeom prst="rect">
            <a:avLst/>
          </a:prstGeom>
        </p:spPr>
        <p:txBody>
          <a:bodyPr wrap="none">
            <a:spAutoFit/>
          </a:bodyPr>
          <a:lstStyle/>
          <a:p>
            <a:r>
              <a:rPr lang="ja-JP" altLang="en-US" dirty="0" smtClean="0">
                <a:latin typeface="ヒラギノ角ゴ Pro W3"/>
                <a:ea typeface="ヒラギノ角ゴ Pro W3"/>
                <a:cs typeface="ヒラギノ角ゴ Pro W3"/>
              </a:rPr>
              <a:t>改正原子力法　</a:t>
            </a:r>
            <a:r>
              <a:rPr lang="en-US" altLang="ja-JP" dirty="0" smtClean="0">
                <a:latin typeface="ヒラギノ角ゴ Pro W3"/>
                <a:ea typeface="ヒラギノ角ゴ Pro W3"/>
                <a:cs typeface="ヒラギノ角ゴ Pro W3"/>
              </a:rPr>
              <a:t>2002</a:t>
            </a:r>
            <a:r>
              <a:rPr lang="ja-JP" altLang="en-US" dirty="0" smtClean="0">
                <a:latin typeface="ヒラギノ角ゴ Pro W3"/>
                <a:ea typeface="ヒラギノ角ゴ Pro W3"/>
                <a:cs typeface="ヒラギノ角ゴ Pro W3"/>
              </a:rPr>
              <a:t>年</a:t>
            </a:r>
            <a:r>
              <a:rPr lang="en-US" altLang="ja-JP" dirty="0" smtClean="0">
                <a:latin typeface="ヒラギノ角ゴ Pro W3"/>
                <a:ea typeface="ヒラギノ角ゴ Pro W3"/>
                <a:cs typeface="ヒラギノ角ゴ Pro W3"/>
              </a:rPr>
              <a:t>4</a:t>
            </a:r>
            <a:r>
              <a:rPr lang="ja-JP" altLang="en-US" dirty="0" smtClean="0">
                <a:latin typeface="ヒラギノ角ゴ Pro W3"/>
                <a:ea typeface="ヒラギノ角ゴ Pro W3"/>
                <a:cs typeface="ヒラギノ角ゴ Pro W3"/>
              </a:rPr>
              <a:t>月に施行</a:t>
            </a:r>
            <a:endParaRPr lang="ja-JP" altLang="en-US" dirty="0">
              <a:latin typeface="ヒラギノ角ゴ Pro W3"/>
              <a:ea typeface="ヒラギノ角ゴ Pro W3"/>
              <a:cs typeface="ヒラギノ角ゴ Pro W3"/>
            </a:endParaRPr>
          </a:p>
        </p:txBody>
      </p:sp>
      <p:grpSp>
        <p:nvGrpSpPr>
          <p:cNvPr id="11" name="図形グループ 10"/>
          <p:cNvGrpSpPr/>
          <p:nvPr/>
        </p:nvGrpSpPr>
        <p:grpSpPr>
          <a:xfrm>
            <a:off x="1975930" y="2057400"/>
            <a:ext cx="5380011" cy="3495258"/>
            <a:chOff x="1975930" y="2057400"/>
            <a:chExt cx="5380011" cy="3495258"/>
          </a:xfrm>
        </p:grpSpPr>
        <p:sp>
          <p:nvSpPr>
            <p:cNvPr id="8" name="下矢印 7"/>
            <p:cNvSpPr/>
            <p:nvPr/>
          </p:nvSpPr>
          <p:spPr>
            <a:xfrm>
              <a:off x="4381500" y="2057400"/>
              <a:ext cx="381000" cy="838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975930" y="3244334"/>
              <a:ext cx="5380011" cy="2308324"/>
            </a:xfrm>
            <a:prstGeom prst="rect">
              <a:avLst/>
            </a:prstGeom>
          </p:spPr>
          <p:txBody>
            <a:bodyPr wrap="none">
              <a:spAutoFit/>
            </a:bodyPr>
            <a:lstStyle/>
            <a:p>
              <a:r>
                <a:rPr lang="ja-JP" altLang="en-US" dirty="0" smtClean="0">
                  <a:latin typeface="ヒラギノ角ゴ Pro W3"/>
                  <a:ea typeface="ヒラギノ角ゴ Pro W3"/>
                  <a:cs typeface="ヒラギノ角ゴ Pro W3"/>
                </a:rPr>
                <a:t>国民の</a:t>
              </a:r>
              <a:r>
                <a:rPr lang="en-US" altLang="ja-JP" dirty="0" smtClean="0">
                  <a:latin typeface="ヒラギノ角ゴ Pro W3"/>
                  <a:ea typeface="ヒラギノ角ゴ Pro W3"/>
                  <a:cs typeface="ヒラギノ角ゴ Pro W3"/>
                </a:rPr>
                <a:t>85</a:t>
              </a:r>
              <a:r>
                <a:rPr lang="ja-JP" altLang="en-US" dirty="0" smtClean="0">
                  <a:latin typeface="ヒラギノ角ゴ Pro W3"/>
                  <a:ea typeface="ヒラギノ角ゴ Pro W3"/>
                  <a:cs typeface="ヒラギノ角ゴ Pro W3"/>
                </a:rPr>
                <a:t>％が原子力技術を危険とみなす</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世論調査ではドイツ人の</a:t>
              </a:r>
              <a:r>
                <a:rPr lang="en-US" altLang="ja-JP" dirty="0" smtClean="0">
                  <a:latin typeface="ヒラギノ角ゴ Pro W3"/>
                  <a:ea typeface="ヒラギノ角ゴ Pro W3"/>
                  <a:cs typeface="ヒラギノ角ゴ Pro W3"/>
                </a:rPr>
                <a:t>4</a:t>
              </a:r>
              <a:r>
                <a:rPr lang="ja-JP" altLang="en-US" dirty="0" smtClean="0">
                  <a:latin typeface="ヒラギノ角ゴ Pro W3"/>
                  <a:ea typeface="ヒラギノ角ゴ Pro W3"/>
                  <a:cs typeface="ヒラギノ角ゴ Pro W3"/>
                </a:rPr>
                <a:t>分の</a:t>
              </a:r>
              <a:r>
                <a:rPr lang="en-US" altLang="ja-JP" dirty="0" smtClean="0">
                  <a:latin typeface="ヒラギノ角ゴ Pro W3"/>
                  <a:ea typeface="ヒラギノ角ゴ Pro W3"/>
                  <a:cs typeface="ヒラギノ角ゴ Pro W3"/>
                </a:rPr>
                <a:t>3</a:t>
              </a:r>
              <a:r>
                <a:rPr lang="ja-JP" altLang="en-US" dirty="0" smtClean="0">
                  <a:latin typeface="ヒラギノ角ゴ Pro W3"/>
                  <a:ea typeface="ヒラギノ角ゴ Pro W3"/>
                  <a:cs typeface="ヒラギノ角ゴ Pro W3"/>
                </a:rPr>
                <a:t>が脱原発に賛成</a:t>
              </a:r>
              <a:endParaRPr lang="en-US" altLang="ja-JP" dirty="0" smtClean="0">
                <a:latin typeface="ヒラギノ角ゴ Pro W3"/>
                <a:ea typeface="ヒラギノ角ゴ Pro W3"/>
                <a:cs typeface="ヒラギノ角ゴ Pro W3"/>
              </a:endParaRPr>
            </a:p>
            <a:p>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新規の原子力発電所建設・操業の許可を禁止</a:t>
              </a:r>
              <a:endParaRPr lang="en-US" altLang="ja-JP" dirty="0" smtClean="0">
                <a:latin typeface="ヒラギノ角ゴ Pro W3"/>
                <a:ea typeface="ヒラギノ角ゴ Pro W3"/>
                <a:cs typeface="ヒラギノ角ゴ Pro W3"/>
              </a:endParaRPr>
            </a:p>
            <a:p>
              <a:r>
                <a:rPr lang="en-US" altLang="ja-JP" dirty="0" smtClean="0">
                  <a:latin typeface="ヒラギノ角ゴ Pro W3"/>
                  <a:ea typeface="ヒラギノ角ゴ Pro W3"/>
                  <a:cs typeface="ヒラギノ角ゴ Pro W3"/>
                </a:rPr>
                <a:t/>
              </a:r>
              <a:br>
                <a:rPr lang="en-US" altLang="ja-JP" dirty="0" smtClean="0">
                  <a:latin typeface="ヒラギノ角ゴ Pro W3"/>
                  <a:ea typeface="ヒラギノ角ゴ Pro W3"/>
                  <a:cs typeface="ヒラギノ角ゴ Pro W3"/>
                </a:rPr>
              </a:br>
              <a:r>
                <a:rPr lang="ja-JP" altLang="en-US" dirty="0" smtClean="0">
                  <a:latin typeface="ヒラギノ角ゴ Pro W3"/>
                  <a:ea typeface="ヒラギノ角ゴ Pro W3"/>
                  <a:cs typeface="ヒラギノ角ゴ Pro W3"/>
                </a:rPr>
                <a:t>現在</a:t>
              </a:r>
              <a:r>
                <a:rPr lang="en-US" altLang="ja-JP" dirty="0" smtClean="0">
                  <a:latin typeface="ヒラギノ角ゴ Pro W3"/>
                  <a:ea typeface="ヒラギノ角ゴ Pro W3"/>
                  <a:cs typeface="ヒラギノ角ゴ Pro W3"/>
                </a:rPr>
                <a:t>17</a:t>
              </a:r>
              <a:r>
                <a:rPr lang="ja-JP" altLang="en-US" dirty="0" smtClean="0">
                  <a:latin typeface="ヒラギノ角ゴ Pro W3"/>
                  <a:ea typeface="ヒラギノ角ゴ Pro W3"/>
                  <a:cs typeface="ヒラギノ角ゴ Pro W3"/>
                </a:rPr>
                <a:t>あり、電力の</a:t>
              </a:r>
              <a:r>
                <a:rPr lang="en-US" altLang="ja-JP" dirty="0" smtClean="0">
                  <a:latin typeface="ヒラギノ角ゴ Pro W3"/>
                  <a:ea typeface="ヒラギノ角ゴ Pro W3"/>
                  <a:cs typeface="ヒラギノ角ゴ Pro W3"/>
                </a:rPr>
                <a:t>25%</a:t>
              </a:r>
              <a:r>
                <a:rPr lang="ja-JP" altLang="en-US" dirty="0" smtClean="0">
                  <a:latin typeface="ヒラギノ角ゴ Pro W3"/>
                  <a:ea typeface="ヒラギノ角ゴ Pro W3"/>
                  <a:cs typeface="ヒラギノ角ゴ Pro W3"/>
                </a:rPr>
                <a:t>を占める原子力発電所を</a:t>
              </a:r>
              <a:endParaRPr lang="en-US" altLang="ja-JP" dirty="0" smtClean="0">
                <a:latin typeface="ヒラギノ角ゴ Pro W3"/>
                <a:ea typeface="ヒラギノ角ゴ Pro W3"/>
                <a:cs typeface="ヒラギノ角ゴ Pro W3"/>
              </a:endParaRPr>
            </a:p>
            <a:p>
              <a:r>
                <a:rPr lang="en-US" altLang="ja-JP" dirty="0" smtClean="0">
                  <a:latin typeface="ヒラギノ角ゴ Pro W3"/>
                  <a:ea typeface="ヒラギノ角ゴ Pro W3"/>
                  <a:cs typeface="ヒラギノ角ゴ Pro W3"/>
                </a:rPr>
                <a:t>2020</a:t>
              </a:r>
              <a:r>
                <a:rPr lang="ja-JP" altLang="en-US" dirty="0" smtClean="0">
                  <a:latin typeface="ヒラギノ角ゴ Pro W3"/>
                  <a:ea typeface="ヒラギノ角ゴ Pro W3"/>
                  <a:cs typeface="ヒラギノ角ゴ Pro W3"/>
                </a:rPr>
                <a:t>年までにすべて操業停止とする</a:t>
              </a:r>
              <a:endParaRPr lang="en-US" altLang="ja-JP" dirty="0" smtClean="0">
                <a:latin typeface="ヒラギノ角ゴ Pro W3"/>
                <a:ea typeface="ヒラギノ角ゴ Pro W3"/>
                <a:cs typeface="ヒラギノ角ゴ Pro W3"/>
              </a:endParaRPr>
            </a:p>
            <a:p>
              <a:endParaRPr lang="ja-JP" altLang="en-US" dirty="0">
                <a:latin typeface="ヒラギノ角ゴ Pro W3"/>
                <a:ea typeface="ヒラギノ角ゴ Pro W3"/>
                <a:cs typeface="ヒラギノ角ゴ Pro W3"/>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762000" y="334963"/>
            <a:ext cx="4038600" cy="884237"/>
          </a:xfrm>
        </p:spPr>
        <p:txBody>
          <a:bodyPr/>
          <a:lstStyle/>
          <a:p>
            <a:pPr fontAlgn="auto">
              <a:spcAft>
                <a:spcPts val="0"/>
              </a:spcAft>
              <a:defRPr/>
            </a:pPr>
            <a:r>
              <a:rPr lang="en-US" altLang="ja-JP" dirty="0" smtClean="0">
                <a:cs typeface="+mj-cs"/>
              </a:rPr>
              <a:t>and more</a:t>
            </a:r>
            <a:endParaRPr lang="ja-JP" altLang="en-US" dirty="0">
              <a:cs typeface="+mj-cs"/>
            </a:endParaRPr>
          </a:p>
        </p:txBody>
      </p:sp>
      <p:sp>
        <p:nvSpPr>
          <p:cNvPr id="7" name="正方形/長方形 6"/>
          <p:cNvSpPr/>
          <p:nvPr/>
        </p:nvSpPr>
        <p:spPr>
          <a:xfrm>
            <a:off x="4082351" y="1371600"/>
            <a:ext cx="1023049" cy="369332"/>
          </a:xfrm>
          <a:prstGeom prst="rect">
            <a:avLst/>
          </a:prstGeom>
        </p:spPr>
        <p:txBody>
          <a:bodyPr wrap="none">
            <a:spAutoFit/>
          </a:bodyPr>
          <a:lstStyle/>
          <a:p>
            <a:r>
              <a:rPr lang="en-US" altLang="ja-JP" dirty="0" smtClean="0">
                <a:latin typeface="ヒラギノ角ゴ Pro W3"/>
                <a:ea typeface="ヒラギノ角ゴ Pro W3"/>
                <a:cs typeface="ヒラギノ角ゴ Pro W3"/>
              </a:rPr>
              <a:t>2041</a:t>
            </a:r>
            <a:r>
              <a:rPr lang="ja-JP" altLang="en-US" dirty="0" smtClean="0">
                <a:latin typeface="ヒラギノ角ゴ Pro W3"/>
                <a:ea typeface="ヒラギノ角ゴ Pro W3"/>
                <a:cs typeface="ヒラギノ角ゴ Pro W3"/>
              </a:rPr>
              <a:t>年</a:t>
            </a:r>
            <a:endParaRPr lang="ja-JP" altLang="en-US" dirty="0">
              <a:latin typeface="ヒラギノ角ゴ Pro W3"/>
              <a:ea typeface="ヒラギノ角ゴ Pro W3"/>
              <a:cs typeface="ヒラギノ角ゴ Pro W3"/>
            </a:endParaRPr>
          </a:p>
        </p:txBody>
      </p:sp>
      <p:grpSp>
        <p:nvGrpSpPr>
          <p:cNvPr id="10" name="図形グループ 9"/>
          <p:cNvGrpSpPr/>
          <p:nvPr/>
        </p:nvGrpSpPr>
        <p:grpSpPr>
          <a:xfrm>
            <a:off x="1799446" y="2057400"/>
            <a:ext cx="5545108" cy="1556266"/>
            <a:chOff x="1799446" y="2057400"/>
            <a:chExt cx="5545108" cy="1556266"/>
          </a:xfrm>
        </p:grpSpPr>
        <p:sp>
          <p:nvSpPr>
            <p:cNvPr id="11" name="下矢印 10"/>
            <p:cNvSpPr/>
            <p:nvPr/>
          </p:nvSpPr>
          <p:spPr>
            <a:xfrm>
              <a:off x="4381500" y="2057400"/>
              <a:ext cx="381000" cy="838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ヒラギノ角ゴ Pro W3"/>
                <a:ea typeface="ヒラギノ角ゴ Pro W3"/>
                <a:cs typeface="ヒラギノ角ゴ Pro W3"/>
              </a:endParaRPr>
            </a:p>
          </p:txBody>
        </p:sp>
        <p:sp>
          <p:nvSpPr>
            <p:cNvPr id="12" name="正方形/長方形 11"/>
            <p:cNvSpPr/>
            <p:nvPr/>
          </p:nvSpPr>
          <p:spPr>
            <a:xfrm>
              <a:off x="1799446" y="3244334"/>
              <a:ext cx="5545108" cy="369332"/>
            </a:xfrm>
            <a:prstGeom prst="rect">
              <a:avLst/>
            </a:prstGeom>
          </p:spPr>
          <p:txBody>
            <a:bodyPr wrap="none">
              <a:spAutoFit/>
            </a:bodyPr>
            <a:lstStyle/>
            <a:p>
              <a:r>
                <a:rPr lang="ja-JP" altLang="en-US" dirty="0" smtClean="0">
                  <a:latin typeface="ヒラギノ角ゴ Pro W3"/>
                  <a:ea typeface="ヒラギノ角ゴ Pro W3"/>
                  <a:cs typeface="ヒラギノ角ゴ Pro W3"/>
                </a:rPr>
                <a:t>世界初の</a:t>
              </a:r>
              <a:r>
                <a:rPr lang="en-US" altLang="ja-JP" dirty="0" smtClean="0">
                  <a:latin typeface="ヒラギノ角ゴ Pro W3"/>
                  <a:ea typeface="ヒラギノ角ゴ Pro W3"/>
                  <a:cs typeface="ヒラギノ角ゴ Pro W3"/>
                </a:rPr>
                <a:t>CO2</a:t>
              </a:r>
              <a:r>
                <a:rPr lang="ja-JP" altLang="en-US" dirty="0" smtClean="0">
                  <a:latin typeface="ヒラギノ角ゴ Pro W3"/>
                  <a:ea typeface="ヒラギノ角ゴ Pro W3"/>
                  <a:cs typeface="ヒラギノ角ゴ Pro W3"/>
                </a:rPr>
                <a:t>フリー大型石炭火力発電所の操業開始</a:t>
              </a:r>
              <a:endParaRPr lang="ja-JP" altLang="en-US" dirty="0">
                <a:latin typeface="ヒラギノ角ゴ Pro W3"/>
                <a:ea typeface="ヒラギノ角ゴ Pro W3"/>
                <a:cs typeface="ヒラギノ角ゴ Pro W3"/>
              </a:endParaRPr>
            </a:p>
          </p:txBody>
        </p:sp>
      </p:grpSp>
      <p:sp>
        <p:nvSpPr>
          <p:cNvPr id="13" name="正方形/長方形 12"/>
          <p:cNvSpPr/>
          <p:nvPr/>
        </p:nvSpPr>
        <p:spPr>
          <a:xfrm>
            <a:off x="5029200" y="6019800"/>
            <a:ext cx="3712089" cy="646331"/>
          </a:xfrm>
          <a:prstGeom prst="rect">
            <a:avLst/>
          </a:prstGeom>
        </p:spPr>
        <p:txBody>
          <a:bodyPr wrap="none">
            <a:spAutoFit/>
          </a:bodyPr>
          <a:lstStyle/>
          <a:p>
            <a:r>
              <a:rPr lang="ja-JP" altLang="en-US" sz="1200" dirty="0" smtClean="0">
                <a:latin typeface="ヒラギノ角ゴ Pro W3"/>
                <a:ea typeface="ヒラギノ角ゴ Pro W3"/>
                <a:cs typeface="ヒラギノ角ゴ Pro W3"/>
              </a:rPr>
              <a:t>ドイツ関連ソース元</a:t>
            </a:r>
            <a:endParaRPr lang="en-US" altLang="ja-JP" sz="1200" dirty="0" smtClean="0">
              <a:latin typeface="ヒラギノ角ゴ Pro W3"/>
              <a:ea typeface="ヒラギノ角ゴ Pro W3"/>
              <a:cs typeface="ヒラギノ角ゴ Pro W3"/>
            </a:endParaRPr>
          </a:p>
          <a:p>
            <a:r>
              <a:rPr lang="ja-JP" altLang="en-US" sz="1200" dirty="0" smtClean="0">
                <a:latin typeface="ヒラギノ角ゴ Pro W3"/>
                <a:ea typeface="ヒラギノ角ゴ Pro W3"/>
                <a:cs typeface="ヒラギノ角ゴ Pro W3"/>
              </a:rPr>
              <a:t>大阪神戸ドイツ連邦共和国総領事館 </a:t>
            </a:r>
            <a:endParaRPr lang="en-US" altLang="ja-JP" sz="1200" dirty="0" smtClean="0">
              <a:latin typeface="ヒラギノ角ゴ Pro W3"/>
              <a:ea typeface="ヒラギノ角ゴ Pro W3"/>
              <a:cs typeface="ヒラギノ角ゴ Pro W3"/>
            </a:endParaRPr>
          </a:p>
          <a:p>
            <a:r>
              <a:rPr lang="en-US" altLang="ja-JP" sz="1200" dirty="0" err="1" smtClean="0">
                <a:latin typeface="ヒラギノ角ゴ Pro W3"/>
                <a:ea typeface="ヒラギノ角ゴ Pro W3"/>
                <a:cs typeface="ヒラギノ角ゴ Pro W3"/>
              </a:rPr>
              <a:t>http://www.german-consulate.or.jp/jp/umwelt</a:t>
            </a:r>
            <a:r>
              <a:rPr lang="en-US" altLang="ja-JP" sz="1200" dirty="0" smtClean="0">
                <a:latin typeface="ヒラギノ角ゴ Pro W3"/>
                <a:ea typeface="ヒラギノ角ゴ Pro W3"/>
                <a:cs typeface="ヒラギノ角ゴ Pro W3"/>
              </a:rPr>
              <a:t>/</a:t>
            </a:r>
            <a:endParaRPr lang="ja-JP" altLang="en-US" sz="1200" dirty="0">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57912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lang="ja-JP" altLang="en-US" sz="2000" dirty="0" smtClean="0">
                <a:latin typeface="ヒラギノ角ゴ Pro W3"/>
                <a:ea typeface="ヒラギノ角ゴ Pro W3"/>
                <a:cs typeface="ヒラギノ角ゴ Pro W3"/>
              </a:rPr>
              <a:t>持続可能な</a:t>
            </a:r>
            <a:r>
              <a:rPr kumimoji="1" lang="ja-JP" altLang="en-US" sz="2000" dirty="0" smtClean="0">
                <a:latin typeface="ヒラギノ角ゴ Pro W3"/>
                <a:ea typeface="ヒラギノ角ゴ Pro W3"/>
                <a:cs typeface="ヒラギノ角ゴ Pro W3"/>
              </a:rPr>
              <a:t>エネルギー社会へ</a:t>
            </a:r>
            <a:endParaRPr kumimoji="1" lang="en-US" altLang="ja-JP" sz="2000" dirty="0" smtClean="0">
              <a:latin typeface="ヒラギノ角ゴ Pro W3"/>
              <a:ea typeface="ヒラギノ角ゴ Pro W3"/>
              <a:cs typeface="ヒラギノ角ゴ Pro W3"/>
            </a:endParaRPr>
          </a:p>
          <a:p>
            <a:endParaRPr kumimoji="1" lang="en-US" altLang="ja-JP" sz="2800" dirty="0" smtClean="0">
              <a:latin typeface="ヒラギノ角ゴ Pro W3"/>
              <a:ea typeface="ヒラギノ角ゴ Pro W3"/>
              <a:cs typeface="ヒラギノ角ゴ Pro W3"/>
            </a:endParaRPr>
          </a:p>
          <a:p>
            <a:r>
              <a:rPr lang="en-US" altLang="ja-JP" dirty="0" err="1"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日本の事例</a:t>
            </a:r>
            <a:r>
              <a:rPr lang="en-US" altLang="ja-JP" dirty="0" err="1" smtClean="0">
                <a:latin typeface="ヒラギノ角ゴ Pro W3"/>
                <a:ea typeface="ヒラギノ角ゴ Pro W3"/>
                <a:cs typeface="ヒラギノ角ゴ Pro W3"/>
              </a:rPr>
              <a:t>〜</a:t>
            </a:r>
            <a:endParaRPr kumimoji="1" lang="ja-JP" altLang="en-US" dirty="0">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2971800" y="46482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762000" y="304800"/>
            <a:ext cx="2438400" cy="838200"/>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日本くん、の例・・・・</a:t>
            </a:r>
            <a:endParaRPr lang="en-US" altLang="ja-JP" sz="1050" dirty="0" smtClean="0">
              <a:solidFill>
                <a:schemeClr val="bg1"/>
              </a:solidFill>
              <a:latin typeface="AXIS Std R"/>
              <a:ea typeface="AXIS Std R"/>
              <a:cs typeface="AXIS Std R"/>
            </a:endParaRPr>
          </a:p>
        </p:txBody>
      </p:sp>
      <p:sp>
        <p:nvSpPr>
          <p:cNvPr id="8" name="テキスト ボックス 7"/>
          <p:cNvSpPr txBox="1"/>
          <p:nvPr/>
        </p:nvSpPr>
        <p:spPr>
          <a:xfrm>
            <a:off x="3294727" y="2459504"/>
            <a:ext cx="2554545" cy="1938992"/>
          </a:xfrm>
          <a:prstGeom prst="rect">
            <a:avLst/>
          </a:prstGeom>
          <a:noFill/>
        </p:spPr>
        <p:txBody>
          <a:bodyPr wrap="none" rtlCol="0">
            <a:spAutoFit/>
          </a:bodyPr>
          <a:lstStyle/>
          <a:p>
            <a:r>
              <a:rPr kumimoji="1" lang="en-US" altLang="ja-JP" sz="12000" dirty="0" smtClean="0">
                <a:solidFill>
                  <a:schemeClr val="accent2">
                    <a:lumMod val="75000"/>
                  </a:schemeClr>
                </a:solidFill>
                <a:latin typeface="ヒラギノ角ゴ Pro W3"/>
                <a:ea typeface="ヒラギノ角ゴ Pro W3"/>
                <a:cs typeface="ヒラギノ角ゴ Pro W3"/>
              </a:rPr>
              <a:t>4%</a:t>
            </a:r>
            <a:endParaRPr kumimoji="1" lang="ja-JP" altLang="en-US" sz="12000" dirty="0">
              <a:solidFill>
                <a:schemeClr val="accent2">
                  <a:lumMod val="75000"/>
                </a:schemeClr>
              </a:solidFill>
              <a:latin typeface="ヒラギノ角ゴ Pro W3"/>
              <a:ea typeface="ヒラギノ角ゴ Pro W3"/>
              <a:cs typeface="ヒラギノ角ゴ Pro W3"/>
            </a:endParaRPr>
          </a:p>
        </p:txBody>
      </p:sp>
      <p:sp>
        <p:nvSpPr>
          <p:cNvPr id="9" name="テキスト ボックス 8"/>
          <p:cNvSpPr txBox="1"/>
          <p:nvPr/>
        </p:nvSpPr>
        <p:spPr>
          <a:xfrm>
            <a:off x="3200400" y="4648200"/>
            <a:ext cx="2749471" cy="723275"/>
          </a:xfrm>
          <a:prstGeom prst="rect">
            <a:avLst/>
          </a:prstGeom>
          <a:noFill/>
        </p:spPr>
        <p:txBody>
          <a:bodyPr wrap="none" rtlCol="0">
            <a:spAutoFit/>
          </a:bodyPr>
          <a:lstStyle/>
          <a:p>
            <a:pPr algn="ctr"/>
            <a:r>
              <a:rPr lang="ja-JP" altLang="en-US" sz="2500" dirty="0" smtClean="0">
                <a:solidFill>
                  <a:schemeClr val="accent1">
                    <a:lumMod val="75000"/>
                  </a:schemeClr>
                </a:solidFill>
                <a:latin typeface="ヒラギノ角ゴ Pro W3"/>
                <a:ea typeface="ヒラギノ角ゴ Pro W3"/>
                <a:cs typeface="ヒラギノ角ゴ Pro W3"/>
              </a:rPr>
              <a:t>エネルギー自給率</a:t>
            </a:r>
            <a:r>
              <a:rPr lang="en-US" altLang="ja-JP" sz="2500" dirty="0" smtClean="0">
                <a:solidFill>
                  <a:schemeClr val="accent1">
                    <a:lumMod val="75000"/>
                  </a:schemeClr>
                </a:solidFill>
                <a:latin typeface="ヒラギノ角ゴ Pro W3"/>
                <a:ea typeface="ヒラギノ角ゴ Pro W3"/>
                <a:cs typeface="ヒラギノ角ゴ Pro W3"/>
              </a:rPr>
              <a:t/>
            </a:r>
            <a:br>
              <a:rPr lang="en-US" altLang="ja-JP" sz="2500" dirty="0" smtClean="0">
                <a:solidFill>
                  <a:schemeClr val="accent1">
                    <a:lumMod val="75000"/>
                  </a:schemeClr>
                </a:solidFill>
                <a:latin typeface="ヒラギノ角ゴ Pro W3"/>
                <a:ea typeface="ヒラギノ角ゴ Pro W3"/>
                <a:cs typeface="ヒラギノ角ゴ Pro W3"/>
              </a:rPr>
            </a:br>
            <a:r>
              <a:rPr lang="ja-JP" altLang="en-US" sz="1500" dirty="0" smtClean="0">
                <a:solidFill>
                  <a:schemeClr val="accent1">
                    <a:lumMod val="75000"/>
                  </a:schemeClr>
                </a:solidFill>
                <a:latin typeface="ヒラギノ角ゴ Pro W3"/>
                <a:ea typeface="ヒラギノ角ゴ Pro W3"/>
                <a:cs typeface="ヒラギノ角ゴ Pro W3"/>
              </a:rPr>
              <a:t>（</a:t>
            </a:r>
            <a:r>
              <a:rPr lang="en-US" altLang="ja-JP" sz="1500" dirty="0" smtClean="0">
                <a:solidFill>
                  <a:schemeClr val="accent1">
                    <a:lumMod val="75000"/>
                  </a:schemeClr>
                </a:solidFill>
                <a:latin typeface="ヒラギノ角ゴ Pro W3"/>
                <a:ea typeface="ヒラギノ角ゴ Pro W3"/>
                <a:cs typeface="ヒラギノ角ゴ Pro W3"/>
              </a:rPr>
              <a:t>※</a:t>
            </a:r>
            <a:r>
              <a:rPr lang="ja-JP" altLang="en-US" sz="1500" dirty="0" smtClean="0">
                <a:solidFill>
                  <a:schemeClr val="accent1">
                    <a:lumMod val="75000"/>
                  </a:schemeClr>
                </a:solidFill>
                <a:latin typeface="ヒラギノ角ゴ Pro W3"/>
                <a:ea typeface="ヒラギノ角ゴ Pro W3"/>
                <a:cs typeface="ヒラギノ角ゴ Pro W3"/>
              </a:rPr>
              <a:t>総エネルギー）</a:t>
            </a:r>
            <a:endParaRPr kumimoji="1" lang="ja-JP" altLang="en-US" sz="1500" dirty="0">
              <a:solidFill>
                <a:schemeClr val="accent1">
                  <a:lumMod val="75000"/>
                </a:schemeClr>
              </a:solidFill>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167665" y="1353974"/>
            <a:ext cx="970572" cy="110553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mph" presetSubtype="0" fill="hold" grpId="1" nodeType="click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9"/>
                                        </p:tgtEl>
                                        <p:attrNameLst>
                                          <p:attrName>ppt_x</p:attrName>
                                          <p:attrName>ppt_y</p:attrName>
                                        </p:attrNameLst>
                                      </p:cBhvr>
                                    </p:animMotion>
                                    <p:animRot by="1500000">
                                      <p:cBhvr>
                                        <p:cTn id="13" dur="125" fill="hold">
                                          <p:stCondLst>
                                            <p:cond delay="0"/>
                                          </p:stCondLst>
                                        </p:cTn>
                                        <p:tgtEl>
                                          <p:spTgt spid="9"/>
                                        </p:tgtEl>
                                        <p:attrNameLst>
                                          <p:attrName>r</p:attrName>
                                        </p:attrNameLst>
                                      </p:cBhvr>
                                    </p:animRot>
                                    <p:animRot by="-1500000">
                                      <p:cBhvr>
                                        <p:cTn id="14" dur="125" fill="hold">
                                          <p:stCondLst>
                                            <p:cond delay="125"/>
                                          </p:stCondLst>
                                        </p:cTn>
                                        <p:tgtEl>
                                          <p:spTgt spid="9"/>
                                        </p:tgtEl>
                                        <p:attrNameLst>
                                          <p:attrName>r</p:attrName>
                                        </p:attrNameLst>
                                      </p:cBhvr>
                                    </p:animRot>
                                    <p:animRot by="-1500000">
                                      <p:cBhvr>
                                        <p:cTn id="15" dur="125" fill="hold">
                                          <p:stCondLst>
                                            <p:cond delay="250"/>
                                          </p:stCondLst>
                                        </p:cTn>
                                        <p:tgtEl>
                                          <p:spTgt spid="9"/>
                                        </p:tgtEl>
                                        <p:attrNameLst>
                                          <p:attrName>r</p:attrName>
                                        </p:attrNameLst>
                                      </p:cBhvr>
                                    </p:animRot>
                                    <p:animRot by="1500000">
                                      <p:cBhvr>
                                        <p:cTn id="16" dur="125" fill="hold">
                                          <p:stCondLst>
                                            <p:cond delay="375"/>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国の政策</a:t>
            </a:r>
            <a:endParaRPr lang="ja-JP" altLang="en-US" dirty="0">
              <a:cs typeface="+mj-cs"/>
            </a:endParaRPr>
          </a:p>
        </p:txBody>
      </p:sp>
      <p:sp>
        <p:nvSpPr>
          <p:cNvPr id="5" name="円形吹き出し 4"/>
          <p:cNvSpPr/>
          <p:nvPr/>
        </p:nvSpPr>
        <p:spPr>
          <a:xfrm>
            <a:off x="2371725" y="1206609"/>
            <a:ext cx="1447800" cy="497682"/>
          </a:xfrm>
          <a:prstGeom prst="wedgeEllipseCallout">
            <a:avLst>
              <a:gd name="adj1" fmla="val -37011"/>
              <a:gd name="adj2" fmla="val 62500"/>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ドイツさん</a:t>
            </a:r>
            <a:endParaRPr lang="en-US" altLang="ja-JP" sz="1050" dirty="0" smtClean="0">
              <a:solidFill>
                <a:schemeClr val="bg1"/>
              </a:solidFill>
              <a:latin typeface="AXIS Std R"/>
              <a:ea typeface="AXIS Std R"/>
              <a:cs typeface="AXIS Std R"/>
            </a:endParaRPr>
          </a:p>
        </p:txBody>
      </p:sp>
      <p:sp>
        <p:nvSpPr>
          <p:cNvPr id="6" name="テキスト ボックス 5"/>
          <p:cNvSpPr txBox="1"/>
          <p:nvPr/>
        </p:nvSpPr>
        <p:spPr>
          <a:xfrm>
            <a:off x="4048125" y="758934"/>
            <a:ext cx="4083169" cy="1815882"/>
          </a:xfrm>
          <a:prstGeom prst="rect">
            <a:avLst/>
          </a:prstGeom>
          <a:noFill/>
          <a:ln>
            <a:solidFill>
              <a:schemeClr val="accent1">
                <a:lumMod val="75000"/>
              </a:schemeClr>
            </a:solidFill>
          </a:ln>
        </p:spPr>
        <p:txBody>
          <a:bodyPr wrap="none" rtlCol="0">
            <a:spAutoFit/>
          </a:bodyPr>
          <a:lstStyle/>
          <a:p>
            <a:r>
              <a:rPr kumimoji="1" lang="ja-JP" altLang="en-US" sz="1600" dirty="0" smtClean="0">
                <a:latin typeface="ヒラギノ角ゴ Pro W3"/>
                <a:ea typeface="ヒラギノ角ゴ Pro W3"/>
                <a:cs typeface="ヒラギノ角ゴ Pro W3"/>
              </a:rPr>
              <a:t>再生可能エネルギーが電力に占める割合を</a:t>
            </a:r>
            <a:endParaRPr kumimoji="1" lang="en-US" altLang="ja-JP" sz="1600" dirty="0" smtClean="0">
              <a:latin typeface="ヒラギノ角ゴ Pro W3"/>
              <a:ea typeface="ヒラギノ角ゴ Pro W3"/>
              <a:cs typeface="ヒラギノ角ゴ Pro W3"/>
            </a:endParaRPr>
          </a:p>
          <a:p>
            <a:r>
              <a:rPr lang="en-US" altLang="ja-JP" sz="1600" dirty="0" smtClean="0">
                <a:latin typeface="ヒラギノ角ゴ Pro W3"/>
                <a:ea typeface="ヒラギノ角ゴ Pro W3"/>
                <a:cs typeface="ヒラギノ角ゴ Pro W3"/>
              </a:rPr>
              <a:t>2010</a:t>
            </a:r>
            <a:r>
              <a:rPr lang="ja-JP" altLang="en-US" sz="1600" dirty="0" smtClean="0">
                <a:latin typeface="ヒラギノ角ゴ Pro W3"/>
                <a:ea typeface="ヒラギノ角ゴ Pro W3"/>
                <a:cs typeface="ヒラギノ角ゴ Pro W3"/>
              </a:rPr>
              <a:t>年　</a:t>
            </a:r>
            <a:r>
              <a:rPr lang="en-US" altLang="ja-JP" sz="1600" dirty="0" smtClean="0">
                <a:latin typeface="ヒラギノ角ゴ Pro W3"/>
                <a:ea typeface="ヒラギノ角ゴ Pro W3"/>
                <a:cs typeface="ヒラギノ角ゴ Pro W3"/>
              </a:rPr>
              <a:t>10% </a:t>
            </a:r>
          </a:p>
          <a:p>
            <a:r>
              <a:rPr kumimoji="1" lang="en-US" altLang="ja-JP" sz="1600" dirty="0" smtClean="0">
                <a:latin typeface="ヒラギノ角ゴ Pro W3"/>
                <a:ea typeface="ヒラギノ角ゴ Pro W3"/>
                <a:cs typeface="ヒラギノ角ゴ Pro W3"/>
              </a:rPr>
              <a:t>2020</a:t>
            </a:r>
            <a:r>
              <a:rPr kumimoji="1" lang="ja-JP" altLang="en-US" sz="1600" dirty="0" smtClean="0">
                <a:latin typeface="ヒラギノ角ゴ Pro W3"/>
                <a:ea typeface="ヒラギノ角ゴ Pro W3"/>
                <a:cs typeface="ヒラギノ角ゴ Pro W3"/>
              </a:rPr>
              <a:t>年　</a:t>
            </a:r>
            <a:r>
              <a:rPr kumimoji="1" lang="en-US" altLang="ja-JP" sz="1600" dirty="0" smtClean="0">
                <a:latin typeface="ヒラギノ角ゴ Pro W3"/>
                <a:ea typeface="ヒラギノ角ゴ Pro W3"/>
                <a:cs typeface="ヒラギノ角ゴ Pro W3"/>
              </a:rPr>
              <a:t>20%</a:t>
            </a:r>
            <a:br>
              <a:rPr kumimoji="1" lang="en-US" altLang="ja-JP" sz="1600" dirty="0" smtClean="0">
                <a:latin typeface="ヒラギノ角ゴ Pro W3"/>
                <a:ea typeface="ヒラギノ角ゴ Pro W3"/>
                <a:cs typeface="ヒラギノ角ゴ Pro W3"/>
              </a:rPr>
            </a:br>
            <a:r>
              <a:rPr kumimoji="1" lang="en-US" altLang="ja-JP" sz="1600" dirty="0" smtClean="0">
                <a:latin typeface="ヒラギノ角ゴ Pro W3"/>
                <a:ea typeface="ヒラギノ角ゴ Pro W3"/>
                <a:cs typeface="ヒラギノ角ゴ Pro W3"/>
              </a:rPr>
              <a:t/>
            </a:r>
            <a:br>
              <a:rPr kumimoji="1" lang="en-US" altLang="ja-JP" sz="1600" dirty="0" smtClean="0">
                <a:latin typeface="ヒラギノ角ゴ Pro W3"/>
                <a:ea typeface="ヒラギノ角ゴ Pro W3"/>
                <a:cs typeface="ヒラギノ角ゴ Pro W3"/>
              </a:rPr>
            </a:br>
            <a:r>
              <a:rPr lang="ja-JP" altLang="en-US" sz="1600" dirty="0" smtClean="0">
                <a:latin typeface="ヒラギノ角ゴ Pro W3"/>
                <a:ea typeface="ヒラギノ角ゴ Pro W3"/>
                <a:cs typeface="ヒラギノ角ゴ Pro W3"/>
              </a:rPr>
              <a:t>再生可能エネルギーが一次エネルギー</a:t>
            </a:r>
            <a:endParaRPr lang="en-US" altLang="ja-JP" sz="1600" dirty="0" smtClean="0">
              <a:latin typeface="ヒラギノ角ゴ Pro W3"/>
              <a:ea typeface="ヒラギノ角ゴ Pro W3"/>
              <a:cs typeface="ヒラギノ角ゴ Pro W3"/>
            </a:endParaRPr>
          </a:p>
          <a:p>
            <a:r>
              <a:rPr lang="ja-JP" altLang="en-US" sz="1600" dirty="0" smtClean="0">
                <a:latin typeface="ヒラギノ角ゴ Pro W3"/>
                <a:ea typeface="ヒラギノ角ゴ Pro W3"/>
                <a:cs typeface="ヒラギノ角ゴ Pro W3"/>
              </a:rPr>
              <a:t>総消費量に占める割合を</a:t>
            </a:r>
            <a:endParaRPr lang="en-US" altLang="ja-JP" sz="1600" dirty="0" smtClean="0">
              <a:latin typeface="ヒラギノ角ゴ Pro W3"/>
              <a:ea typeface="ヒラギノ角ゴ Pro W3"/>
              <a:cs typeface="ヒラギノ角ゴ Pro W3"/>
            </a:endParaRPr>
          </a:p>
          <a:p>
            <a:r>
              <a:rPr lang="en-US" altLang="ja-JP" sz="1600" dirty="0" smtClean="0">
                <a:latin typeface="ヒラギノ角ゴ Pro W3"/>
                <a:ea typeface="ヒラギノ角ゴ Pro W3"/>
                <a:cs typeface="ヒラギノ角ゴ Pro W3"/>
              </a:rPr>
              <a:t>2050</a:t>
            </a:r>
            <a:r>
              <a:rPr lang="ja-JP" altLang="en-US" sz="1600" dirty="0" smtClean="0">
                <a:latin typeface="ヒラギノ角ゴ Pro W3"/>
                <a:ea typeface="ヒラギノ角ゴ Pro W3"/>
                <a:cs typeface="ヒラギノ角ゴ Pro W3"/>
              </a:rPr>
              <a:t>年　</a:t>
            </a:r>
            <a:r>
              <a:rPr lang="en-US" altLang="ja-JP" sz="1600" dirty="0" smtClean="0">
                <a:latin typeface="ヒラギノ角ゴ Pro W3"/>
                <a:ea typeface="ヒラギノ角ゴ Pro W3"/>
                <a:cs typeface="ヒラギノ角ゴ Pro W3"/>
              </a:rPr>
              <a:t>50</a:t>
            </a:r>
            <a:r>
              <a:rPr lang="ja-JP" altLang="en-US" sz="1600" dirty="0" smtClean="0">
                <a:latin typeface="ヒラギノ角ゴ Pro W3"/>
                <a:ea typeface="ヒラギノ角ゴ Pro W3"/>
                <a:cs typeface="ヒラギノ角ゴ Pro W3"/>
              </a:rPr>
              <a:t>％</a:t>
            </a:r>
          </a:p>
        </p:txBody>
      </p:sp>
      <p:pic>
        <p:nvPicPr>
          <p:cNvPr id="17" name="図 16" descr="AA028202.png"/>
          <p:cNvPicPr>
            <a:picLocks noChangeAspect="1"/>
          </p:cNvPicPr>
          <p:nvPr/>
        </p:nvPicPr>
        <p:blipFill>
          <a:blip r:embed="rId2"/>
          <a:stretch>
            <a:fillRect/>
          </a:stretch>
        </p:blipFill>
        <p:spPr>
          <a:xfrm>
            <a:off x="1343514" y="1704291"/>
            <a:ext cx="970572" cy="1105530"/>
          </a:xfrm>
          <a:prstGeom prst="rect">
            <a:avLst/>
          </a:prstGeom>
        </p:spPr>
      </p:pic>
      <p:grpSp>
        <p:nvGrpSpPr>
          <p:cNvPr id="22" name="図形グループ 21"/>
          <p:cNvGrpSpPr/>
          <p:nvPr/>
        </p:nvGrpSpPr>
        <p:grpSpPr>
          <a:xfrm>
            <a:off x="1343514" y="3415010"/>
            <a:ext cx="6787780" cy="1603212"/>
            <a:chOff x="1343514" y="3415010"/>
            <a:chExt cx="6787780" cy="1603212"/>
          </a:xfrm>
        </p:grpSpPr>
        <p:sp>
          <p:nvSpPr>
            <p:cNvPr id="11" name="円形吹き出し 10"/>
            <p:cNvSpPr/>
            <p:nvPr/>
          </p:nvSpPr>
          <p:spPr>
            <a:xfrm>
              <a:off x="2371725" y="3415010"/>
              <a:ext cx="1447800" cy="497682"/>
            </a:xfrm>
            <a:prstGeom prst="wedgeEllipseCallout">
              <a:avLst>
                <a:gd name="adj1" fmla="val -37011"/>
                <a:gd name="adj2" fmla="val 62500"/>
              </a:avLst>
            </a:prstGeom>
            <a:ln/>
          </p:spPr>
          <p:style>
            <a:lnRef idx="1">
              <a:schemeClr val="accent2"/>
            </a:lnRef>
            <a:fillRef idx="3">
              <a:schemeClr val="accent2"/>
            </a:fillRef>
            <a:effectRef idx="2">
              <a:schemeClr val="accent2"/>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イギリスさん</a:t>
              </a:r>
              <a:endParaRPr lang="en-US" altLang="ja-JP" sz="1050" dirty="0" smtClean="0">
                <a:solidFill>
                  <a:schemeClr val="bg1"/>
                </a:solidFill>
                <a:latin typeface="AXIS Std R"/>
                <a:ea typeface="AXIS Std R"/>
                <a:cs typeface="AXIS Std R"/>
              </a:endParaRPr>
            </a:p>
          </p:txBody>
        </p:sp>
        <p:sp>
          <p:nvSpPr>
            <p:cNvPr id="13" name="テキスト ボックス 12"/>
            <p:cNvSpPr txBox="1"/>
            <p:nvPr/>
          </p:nvSpPr>
          <p:spPr>
            <a:xfrm>
              <a:off x="4048125" y="3429000"/>
              <a:ext cx="4083169" cy="830997"/>
            </a:xfrm>
            <a:prstGeom prst="rect">
              <a:avLst/>
            </a:prstGeom>
            <a:noFill/>
            <a:ln>
              <a:solidFill>
                <a:schemeClr val="accent2">
                  <a:lumMod val="75000"/>
                </a:schemeClr>
              </a:solidFill>
            </a:ln>
          </p:spPr>
          <p:txBody>
            <a:bodyPr wrap="none" rtlCol="0">
              <a:spAutoFit/>
            </a:bodyPr>
            <a:lstStyle/>
            <a:p>
              <a:r>
                <a:rPr kumimoji="1" lang="ja-JP" altLang="en-US" sz="1600" dirty="0" smtClean="0">
                  <a:latin typeface="ヒラギノ角ゴ Pro W3"/>
                  <a:ea typeface="ヒラギノ角ゴ Pro W3"/>
                  <a:cs typeface="ヒラギノ角ゴ Pro W3"/>
                </a:rPr>
                <a:t>再生可能エネルギーが電力に占める割合を</a:t>
              </a:r>
              <a:endParaRPr kumimoji="1" lang="en-US" altLang="ja-JP" sz="1600" dirty="0" smtClean="0">
                <a:latin typeface="ヒラギノ角ゴ Pro W3"/>
                <a:ea typeface="ヒラギノ角ゴ Pro W3"/>
                <a:cs typeface="ヒラギノ角ゴ Pro W3"/>
              </a:endParaRPr>
            </a:p>
            <a:p>
              <a:r>
                <a:rPr lang="en-US" altLang="ja-JP" sz="1600" dirty="0" smtClean="0">
                  <a:latin typeface="ヒラギノ角ゴ Pro W3"/>
                  <a:ea typeface="ヒラギノ角ゴ Pro W3"/>
                  <a:cs typeface="ヒラギノ角ゴ Pro W3"/>
                </a:rPr>
                <a:t>2010</a:t>
              </a:r>
              <a:r>
                <a:rPr lang="ja-JP" altLang="en-US" sz="1600" dirty="0" smtClean="0">
                  <a:latin typeface="ヒラギノ角ゴ Pro W3"/>
                  <a:ea typeface="ヒラギノ角ゴ Pro W3"/>
                  <a:cs typeface="ヒラギノ角ゴ Pro W3"/>
                </a:rPr>
                <a:t>年　</a:t>
              </a:r>
              <a:r>
                <a:rPr lang="en-US" altLang="ja-JP" sz="1600" dirty="0" smtClean="0">
                  <a:latin typeface="ヒラギノ角ゴ Pro W3"/>
                  <a:ea typeface="ヒラギノ角ゴ Pro W3"/>
                  <a:cs typeface="ヒラギノ角ゴ Pro W3"/>
                </a:rPr>
                <a:t>11% </a:t>
              </a:r>
            </a:p>
            <a:p>
              <a:r>
                <a:rPr kumimoji="1" lang="en-US" altLang="ja-JP" sz="1600" dirty="0" smtClean="0">
                  <a:latin typeface="ヒラギノ角ゴ Pro W3"/>
                  <a:ea typeface="ヒラギノ角ゴ Pro W3"/>
                  <a:cs typeface="ヒラギノ角ゴ Pro W3"/>
                </a:rPr>
                <a:t>2015</a:t>
              </a:r>
              <a:r>
                <a:rPr kumimoji="1" lang="ja-JP" altLang="en-US" sz="1600" dirty="0" smtClean="0">
                  <a:latin typeface="ヒラギノ角ゴ Pro W3"/>
                  <a:ea typeface="ヒラギノ角ゴ Pro W3"/>
                  <a:cs typeface="ヒラギノ角ゴ Pro W3"/>
                </a:rPr>
                <a:t>年　</a:t>
              </a:r>
              <a:r>
                <a:rPr kumimoji="1" lang="en-US" altLang="ja-JP" sz="1600" dirty="0" smtClean="0">
                  <a:latin typeface="ヒラギノ角ゴ Pro W3"/>
                  <a:ea typeface="ヒラギノ角ゴ Pro W3"/>
                  <a:cs typeface="ヒラギノ角ゴ Pro W3"/>
                </a:rPr>
                <a:t>15%</a:t>
              </a:r>
              <a:endParaRPr lang="ja-JP" altLang="en-US" sz="1600" dirty="0" smtClean="0">
                <a:latin typeface="ヒラギノ角ゴ Pro W3"/>
                <a:ea typeface="ヒラギノ角ゴ Pro W3"/>
                <a:cs typeface="ヒラギノ角ゴ Pro W3"/>
              </a:endParaRPr>
            </a:p>
          </p:txBody>
        </p:sp>
        <p:pic>
          <p:nvPicPr>
            <p:cNvPr id="18" name="図 17" descr="AA028202.png"/>
            <p:cNvPicPr>
              <a:picLocks noChangeAspect="1"/>
            </p:cNvPicPr>
            <p:nvPr/>
          </p:nvPicPr>
          <p:blipFill>
            <a:blip r:embed="rId2"/>
            <a:stretch>
              <a:fillRect/>
            </a:stretch>
          </p:blipFill>
          <p:spPr>
            <a:xfrm>
              <a:off x="1343514" y="3912692"/>
              <a:ext cx="970572" cy="1105530"/>
            </a:xfrm>
            <a:prstGeom prst="rect">
              <a:avLst/>
            </a:prstGeom>
          </p:spPr>
        </p:pic>
      </p:grpSp>
      <p:grpSp>
        <p:nvGrpSpPr>
          <p:cNvPr id="23" name="図形グループ 22"/>
          <p:cNvGrpSpPr/>
          <p:nvPr/>
        </p:nvGrpSpPr>
        <p:grpSpPr>
          <a:xfrm>
            <a:off x="1401153" y="4787371"/>
            <a:ext cx="6750660" cy="1829872"/>
            <a:chOff x="1401153" y="4825037"/>
            <a:chExt cx="6750660" cy="1829872"/>
          </a:xfrm>
        </p:grpSpPr>
        <p:sp>
          <p:nvSpPr>
            <p:cNvPr id="15" name="円形吹き出し 14"/>
            <p:cNvSpPr/>
            <p:nvPr/>
          </p:nvSpPr>
          <p:spPr>
            <a:xfrm>
              <a:off x="2371725" y="4825037"/>
              <a:ext cx="1447800" cy="497682"/>
            </a:xfrm>
            <a:prstGeom prst="wedgeEllipseCallout">
              <a:avLst>
                <a:gd name="adj1" fmla="val -37011"/>
                <a:gd name="adj2" fmla="val 62500"/>
              </a:avLst>
            </a:prstGeom>
            <a:ln/>
          </p:spPr>
          <p:style>
            <a:lnRef idx="1">
              <a:schemeClr val="accent3"/>
            </a:lnRef>
            <a:fillRef idx="3">
              <a:schemeClr val="accent3"/>
            </a:fillRef>
            <a:effectRef idx="2">
              <a:schemeClr val="accent3"/>
            </a:effectRef>
            <a:fontRef idx="minor">
              <a:schemeClr val="lt1"/>
            </a:fontRef>
          </p:style>
          <p:txBody>
            <a:bodyPr anchor="ctr"/>
            <a:lstStyle/>
            <a:p>
              <a:pPr>
                <a:defRPr/>
              </a:pPr>
              <a:r>
                <a:rPr lang="ja-JP" altLang="en-US" sz="1050" dirty="0" smtClean="0">
                  <a:solidFill>
                    <a:schemeClr val="bg1"/>
                  </a:solidFill>
                  <a:latin typeface="AXIS Std R"/>
                  <a:ea typeface="AXIS Std R"/>
                  <a:cs typeface="AXIS Std R"/>
                </a:rPr>
                <a:t>ニッポンくん</a:t>
              </a:r>
              <a:endParaRPr lang="en-US" altLang="ja-JP" sz="1050" dirty="0" smtClean="0">
                <a:solidFill>
                  <a:schemeClr val="bg1"/>
                </a:solidFill>
                <a:latin typeface="AXIS Std R"/>
                <a:ea typeface="AXIS Std R"/>
                <a:cs typeface="AXIS Std R"/>
              </a:endParaRPr>
            </a:p>
          </p:txBody>
        </p:sp>
        <p:sp>
          <p:nvSpPr>
            <p:cNvPr id="16" name="テキスト ボックス 15"/>
            <p:cNvSpPr txBox="1"/>
            <p:nvPr/>
          </p:nvSpPr>
          <p:spPr>
            <a:xfrm>
              <a:off x="4048125" y="4839027"/>
              <a:ext cx="4103688" cy="1815882"/>
            </a:xfrm>
            <a:prstGeom prst="rect">
              <a:avLst/>
            </a:prstGeom>
            <a:noFill/>
            <a:ln>
              <a:solidFill>
                <a:srgbClr val="FF0000"/>
              </a:solidFill>
            </a:ln>
          </p:spPr>
          <p:txBody>
            <a:bodyPr wrap="none" rtlCol="0">
              <a:spAutoFit/>
            </a:bodyPr>
            <a:lstStyle/>
            <a:p>
              <a:r>
                <a:rPr kumimoji="1" lang="ja-JP" altLang="en-US" sz="1600" dirty="0" smtClean="0">
                  <a:latin typeface="ヒラギノ角ゴ Pro W3"/>
                  <a:ea typeface="ヒラギノ角ゴ Pro W3"/>
                  <a:cs typeface="ヒラギノ角ゴ Pro W3"/>
                </a:rPr>
                <a:t>新エネルギー</a:t>
              </a:r>
              <a:r>
                <a:rPr kumimoji="1" lang="ja-JP" altLang="en-US" sz="1000" dirty="0" smtClean="0">
                  <a:latin typeface="ヒラギノ角ゴ Pro W3"/>
                  <a:ea typeface="ヒラギノ角ゴ Pro W3"/>
                  <a:cs typeface="ヒラギノ角ゴ Pro W3"/>
                </a:rPr>
                <a:t>（風力・太陽・中小水力・バイオマス・地熱）</a:t>
              </a:r>
              <a:endParaRPr kumimoji="1" lang="en-US" altLang="ja-JP" sz="1000" dirty="0" smtClean="0">
                <a:latin typeface="ヒラギノ角ゴ Pro W3"/>
                <a:ea typeface="ヒラギノ角ゴ Pro W3"/>
                <a:cs typeface="ヒラギノ角ゴ Pro W3"/>
              </a:endParaRPr>
            </a:p>
            <a:p>
              <a:r>
                <a:rPr lang="ja-JP" altLang="en-US" sz="1600" dirty="0" smtClean="0">
                  <a:latin typeface="ヒラギノ角ゴ Pro W3"/>
                  <a:ea typeface="ヒラギノ角ゴ Pro W3"/>
                  <a:cs typeface="ヒラギノ角ゴ Pro W3"/>
                </a:rPr>
                <a:t>が一次エネルギーに占める割合</a:t>
              </a:r>
              <a:endParaRPr lang="en-US" altLang="ja-JP" sz="1600" dirty="0" smtClean="0">
                <a:latin typeface="ヒラギノ角ゴ Pro W3"/>
                <a:ea typeface="ヒラギノ角ゴ Pro W3"/>
                <a:cs typeface="ヒラギノ角ゴ Pro W3"/>
              </a:endParaRPr>
            </a:p>
            <a:p>
              <a:endParaRPr lang="en-US" altLang="ja-JP" sz="1600" dirty="0" smtClean="0">
                <a:latin typeface="ヒラギノ角ゴ Pro W3"/>
                <a:ea typeface="ヒラギノ角ゴ Pro W3"/>
                <a:cs typeface="ヒラギノ角ゴ Pro W3"/>
              </a:endParaRPr>
            </a:p>
            <a:p>
              <a:r>
                <a:rPr lang="ja-JP" altLang="en-US" sz="1600" dirty="0" smtClean="0">
                  <a:latin typeface="ヒラギノ角ゴ Pro W3"/>
                  <a:ea typeface="ヒラギノ角ゴ Pro W3"/>
                  <a:cs typeface="ヒラギノ角ゴ Pro W3"/>
                </a:rPr>
                <a:t>現在</a:t>
              </a:r>
              <a:r>
                <a:rPr lang="ja-JP" altLang="ja-JP" sz="1600" dirty="0" smtClean="0">
                  <a:latin typeface="ヒラギノ角ゴ Pro W3"/>
                  <a:ea typeface="ヒラギノ角ゴ Pro W3"/>
                  <a:cs typeface="ヒラギノ角ゴ Pro W3"/>
                </a:rPr>
                <a:t>　</a:t>
              </a:r>
              <a:r>
                <a:rPr lang="en-US" altLang="ja-JP" sz="1600" dirty="0" smtClean="0">
                  <a:latin typeface="ヒラギノ角ゴ Pro W3"/>
                  <a:ea typeface="ヒラギノ角ゴ Pro W3"/>
                  <a:cs typeface="ヒラギノ角ゴ Pro W3"/>
                </a:rPr>
                <a:t>      </a:t>
              </a:r>
              <a:r>
                <a:rPr lang="ja-JP" altLang="en-US" sz="1600" dirty="0" smtClean="0">
                  <a:latin typeface="ヒラギノ角ゴ Pro W3"/>
                  <a:ea typeface="ヒラギノ角ゴ Pro W3"/>
                  <a:cs typeface="ヒラギノ角ゴ Pro W3"/>
                </a:rPr>
                <a:t>約</a:t>
              </a:r>
              <a:r>
                <a:rPr lang="en-US" altLang="ja-JP" sz="1600" dirty="0" smtClean="0">
                  <a:latin typeface="ヒラギノ角ゴ Pro W3"/>
                  <a:ea typeface="ヒラギノ角ゴ Pro W3"/>
                  <a:cs typeface="ヒラギノ角ゴ Pro W3"/>
                </a:rPr>
                <a:t>2% (+</a:t>
              </a:r>
              <a:r>
                <a:rPr lang="ja-JP" altLang="en-US" sz="1600" dirty="0" smtClean="0">
                  <a:latin typeface="ヒラギノ角ゴ Pro W3"/>
                  <a:ea typeface="ヒラギノ角ゴ Pro W3"/>
                  <a:cs typeface="ヒラギノ角ゴ Pro W3"/>
                </a:rPr>
                <a:t>水力</a:t>
              </a:r>
              <a:r>
                <a:rPr lang="en-US" altLang="ja-JP" sz="1600" dirty="0" smtClean="0">
                  <a:latin typeface="ヒラギノ角ゴ Pro W3"/>
                  <a:ea typeface="ヒラギノ角ゴ Pro W3"/>
                  <a:cs typeface="ヒラギノ角ゴ Pro W3"/>
                </a:rPr>
                <a:t>3%=5%</a:t>
              </a:r>
              <a:r>
                <a:rPr lang="ja-JP" altLang="en-US" sz="1600" dirty="0" smtClean="0">
                  <a:latin typeface="ヒラギノ角ゴ Pro W3"/>
                  <a:ea typeface="ヒラギノ角ゴ Pro W3"/>
                  <a:cs typeface="ヒラギノ角ゴ Pro W3"/>
                </a:rPr>
                <a:t>）</a:t>
              </a:r>
              <a:endParaRPr lang="en-US" altLang="ja-JP" sz="1600" dirty="0" smtClean="0">
                <a:latin typeface="ヒラギノ角ゴ Pro W3"/>
                <a:ea typeface="ヒラギノ角ゴ Pro W3"/>
                <a:cs typeface="ヒラギノ角ゴ Pro W3"/>
              </a:endParaRPr>
            </a:p>
            <a:p>
              <a:r>
                <a:rPr lang="en-US" altLang="ja-JP" sz="1600" dirty="0" smtClean="0">
                  <a:latin typeface="ヒラギノ角ゴ Pro W3"/>
                  <a:ea typeface="ヒラギノ角ゴ Pro W3"/>
                  <a:cs typeface="ヒラギノ角ゴ Pro W3"/>
                </a:rPr>
                <a:t>2010</a:t>
              </a:r>
              <a:r>
                <a:rPr lang="ja-JP" altLang="en-US" sz="1600" dirty="0" smtClean="0">
                  <a:latin typeface="ヒラギノ角ゴ Pro W3"/>
                  <a:ea typeface="ヒラギノ角ゴ Pro W3"/>
                  <a:cs typeface="ヒラギノ角ゴ Pro W3"/>
                </a:rPr>
                <a:t>年</a:t>
              </a:r>
              <a:r>
                <a:rPr lang="en-US" altLang="ja-JP" sz="1600" dirty="0" smtClean="0">
                  <a:latin typeface="ヒラギノ角ゴ Pro W3"/>
                  <a:ea typeface="ヒラギノ角ゴ Pro W3"/>
                  <a:cs typeface="ヒラギノ角ゴ Pro W3"/>
                </a:rPr>
                <a:t>   </a:t>
              </a:r>
              <a:r>
                <a:rPr lang="ja-JP" altLang="en-US" sz="1600" dirty="0" smtClean="0">
                  <a:latin typeface="ヒラギノ角ゴ Pro W3"/>
                  <a:ea typeface="ヒラギノ角ゴ Pro W3"/>
                  <a:cs typeface="ヒラギノ角ゴ Pro W3"/>
                </a:rPr>
                <a:t>　</a:t>
              </a:r>
              <a:r>
                <a:rPr lang="en-US" altLang="ja-JP" sz="1600" dirty="0" smtClean="0">
                  <a:latin typeface="ヒラギノ角ゴ Pro W3"/>
                  <a:ea typeface="ヒラギノ角ゴ Pro W3"/>
                  <a:cs typeface="ヒラギノ角ゴ Pro W3"/>
                </a:rPr>
                <a:t> 3% (+</a:t>
              </a:r>
              <a:r>
                <a:rPr lang="ja-JP" altLang="en-US" sz="1600" dirty="0" smtClean="0">
                  <a:latin typeface="ヒラギノ角ゴ Pro W3"/>
                  <a:ea typeface="ヒラギノ角ゴ Pro W3"/>
                  <a:cs typeface="ヒラギノ角ゴ Pro W3"/>
                </a:rPr>
                <a:t>水力</a:t>
              </a:r>
              <a:r>
                <a:rPr lang="en-US" altLang="ja-JP" sz="1600" dirty="0" smtClean="0">
                  <a:latin typeface="ヒラギノ角ゴ Pro W3"/>
                  <a:ea typeface="ヒラギノ角ゴ Pro W3"/>
                  <a:cs typeface="ヒラギノ角ゴ Pro W3"/>
                </a:rPr>
                <a:t>3%=6%</a:t>
              </a:r>
              <a:r>
                <a:rPr lang="ja-JP" altLang="en-US" sz="1600" dirty="0" smtClean="0">
                  <a:latin typeface="ヒラギノ角ゴ Pro W3"/>
                  <a:ea typeface="ヒラギノ角ゴ Pro W3"/>
                  <a:cs typeface="ヒラギノ角ゴ Pro W3"/>
                </a:rPr>
                <a:t>）</a:t>
              </a:r>
              <a:endParaRPr lang="en-US" altLang="ja-JP" sz="1600" dirty="0" smtClean="0">
                <a:latin typeface="ヒラギノ角ゴ Pro W3"/>
                <a:ea typeface="ヒラギノ角ゴ Pro W3"/>
                <a:cs typeface="ヒラギノ角ゴ Pro W3"/>
              </a:endParaRPr>
            </a:p>
            <a:p>
              <a:r>
                <a:rPr lang="en-US" altLang="ja-JP" sz="1600" dirty="0" smtClean="0">
                  <a:latin typeface="ヒラギノ角ゴ Pro W3"/>
                  <a:ea typeface="ヒラギノ角ゴ Pro W3"/>
                  <a:cs typeface="ヒラギノ角ゴ Pro W3"/>
                </a:rPr>
                <a:t>2020</a:t>
              </a:r>
              <a:r>
                <a:rPr lang="ja-JP" altLang="en-US" sz="1600" dirty="0" smtClean="0">
                  <a:latin typeface="ヒラギノ角ゴ Pro W3"/>
                  <a:ea typeface="ヒラギノ角ゴ Pro W3"/>
                  <a:cs typeface="ヒラギノ角ゴ Pro W3"/>
                </a:rPr>
                <a:t>年</a:t>
              </a:r>
              <a:r>
                <a:rPr lang="en-US" altLang="ja-JP" sz="1600" dirty="0" smtClean="0">
                  <a:latin typeface="ヒラギノ角ゴ Pro W3"/>
                  <a:ea typeface="ヒラギノ角ゴ Pro W3"/>
                  <a:cs typeface="ヒラギノ角ゴ Pro W3"/>
                </a:rPr>
                <a:t>    8.2% (+</a:t>
              </a:r>
              <a:r>
                <a:rPr lang="ja-JP" altLang="en-US" sz="1600" dirty="0" smtClean="0">
                  <a:latin typeface="ヒラギノ角ゴ Pro W3"/>
                  <a:ea typeface="ヒラギノ角ゴ Pro W3"/>
                  <a:cs typeface="ヒラギノ角ゴ Pro W3"/>
                </a:rPr>
                <a:t>水力</a:t>
              </a:r>
              <a:r>
                <a:rPr lang="en-US" altLang="ja-JP" sz="1600" dirty="0" smtClean="0">
                  <a:latin typeface="ヒラギノ角ゴ Pro W3"/>
                  <a:ea typeface="ヒラギノ角ゴ Pro W3"/>
                  <a:cs typeface="ヒラギノ角ゴ Pro W3"/>
                </a:rPr>
                <a:t>3%=11.2%</a:t>
              </a:r>
              <a:r>
                <a:rPr lang="ja-JP" altLang="en-US" sz="1600" dirty="0" smtClean="0">
                  <a:latin typeface="ヒラギノ角ゴ Pro W3"/>
                  <a:ea typeface="ヒラギノ角ゴ Pro W3"/>
                  <a:cs typeface="ヒラギノ角ゴ Pro W3"/>
                </a:rPr>
                <a:t>）</a:t>
              </a:r>
              <a:endParaRPr lang="en-US" altLang="ja-JP" sz="1600" dirty="0" smtClean="0">
                <a:latin typeface="ヒラギノ角ゴ Pro W3"/>
                <a:ea typeface="ヒラギノ角ゴ Pro W3"/>
                <a:cs typeface="ヒラギノ角ゴ Pro W3"/>
              </a:endParaRPr>
            </a:p>
            <a:p>
              <a:r>
                <a:rPr kumimoji="1" lang="en-US" altLang="ja-JP" sz="1600" dirty="0" smtClean="0">
                  <a:latin typeface="ヒラギノ角ゴ Pro W3"/>
                  <a:ea typeface="ヒラギノ角ゴ Pro W3"/>
                  <a:cs typeface="ヒラギノ角ゴ Pro W3"/>
                </a:rPr>
                <a:t>2030</a:t>
              </a:r>
              <a:r>
                <a:rPr kumimoji="1" lang="ja-JP" altLang="en-US" sz="1600" dirty="0" smtClean="0">
                  <a:latin typeface="ヒラギノ角ゴ Pro W3"/>
                  <a:ea typeface="ヒラギノ角ゴ Pro W3"/>
                  <a:cs typeface="ヒラギノ角ゴ Pro W3"/>
                </a:rPr>
                <a:t>年</a:t>
              </a:r>
              <a:r>
                <a:rPr kumimoji="1" lang="en-US" altLang="ja-JP" sz="1600" dirty="0" smtClean="0">
                  <a:latin typeface="ヒラギノ角ゴ Pro W3"/>
                  <a:ea typeface="ヒラギノ角ゴ Pro W3"/>
                  <a:cs typeface="ヒラギノ角ゴ Pro W3"/>
                </a:rPr>
                <a:t>  11.2% </a:t>
              </a:r>
              <a:r>
                <a:rPr lang="en-US" altLang="ja-JP" sz="1600" dirty="0" smtClean="0">
                  <a:latin typeface="ヒラギノ角ゴ Pro W3"/>
                  <a:ea typeface="ヒラギノ角ゴ Pro W3"/>
                  <a:cs typeface="ヒラギノ角ゴ Pro W3"/>
                </a:rPr>
                <a:t>(+</a:t>
              </a:r>
              <a:r>
                <a:rPr lang="ja-JP" altLang="en-US" sz="1600" dirty="0" smtClean="0">
                  <a:latin typeface="ヒラギノ角ゴ Pro W3"/>
                  <a:ea typeface="ヒラギノ角ゴ Pro W3"/>
                  <a:cs typeface="ヒラギノ角ゴ Pro W3"/>
                </a:rPr>
                <a:t>水力</a:t>
              </a:r>
              <a:r>
                <a:rPr lang="en-US" altLang="ja-JP" sz="1600" dirty="0" smtClean="0">
                  <a:latin typeface="ヒラギノ角ゴ Pro W3"/>
                  <a:ea typeface="ヒラギノ角ゴ Pro W3"/>
                  <a:cs typeface="ヒラギノ角ゴ Pro W3"/>
                </a:rPr>
                <a:t>3%=14.2%</a:t>
              </a:r>
              <a:r>
                <a:rPr lang="ja-JP" altLang="en-US" sz="1600" dirty="0" smtClean="0">
                  <a:latin typeface="ヒラギノ角ゴ Pro W3"/>
                  <a:ea typeface="ヒラギノ角ゴ Pro W3"/>
                  <a:cs typeface="ヒラギノ角ゴ Pro W3"/>
                </a:rPr>
                <a:t>）</a:t>
              </a:r>
            </a:p>
          </p:txBody>
        </p:sp>
        <p:pic>
          <p:nvPicPr>
            <p:cNvPr id="21" name="図 20" descr="AA028202.png"/>
            <p:cNvPicPr>
              <a:picLocks noChangeAspect="1"/>
            </p:cNvPicPr>
            <p:nvPr/>
          </p:nvPicPr>
          <p:blipFill>
            <a:blip r:embed="rId2"/>
            <a:stretch>
              <a:fillRect/>
            </a:stretch>
          </p:blipFill>
          <p:spPr>
            <a:xfrm>
              <a:off x="1401153" y="5511713"/>
              <a:ext cx="970572" cy="1105530"/>
            </a:xfrm>
            <a:prstGeom prst="rect">
              <a:avLst/>
            </a:prstGeom>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decel="5000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decel="5000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noGrp="1"/>
          </p:cNvSpPr>
          <p:nvPr>
            <p:ph type="title"/>
          </p:nvPr>
        </p:nvSpPr>
        <p:spPr>
          <a:xfrm>
            <a:off x="762000" y="334963"/>
            <a:ext cx="4038600" cy="884237"/>
          </a:xfrm>
        </p:spPr>
        <p:txBody>
          <a:bodyPr/>
          <a:lstStyle/>
          <a:p>
            <a:pPr fontAlgn="auto">
              <a:spcAft>
                <a:spcPts val="0"/>
              </a:spcAft>
              <a:defRPr/>
            </a:pPr>
            <a:r>
              <a:rPr lang="ja-JP" altLang="en-US" dirty="0" smtClean="0">
                <a:cs typeface="+mj-cs"/>
              </a:rPr>
              <a:t>日本の活路は</a:t>
            </a:r>
            <a:endParaRPr lang="ja-JP" altLang="en-US" dirty="0">
              <a:cs typeface="+mj-cs"/>
            </a:endParaRPr>
          </a:p>
        </p:txBody>
      </p:sp>
      <p:sp>
        <p:nvSpPr>
          <p:cNvPr id="17" name="テキスト ボックス 16"/>
          <p:cNvSpPr txBox="1"/>
          <p:nvPr/>
        </p:nvSpPr>
        <p:spPr>
          <a:xfrm>
            <a:off x="1860616" y="1339334"/>
            <a:ext cx="2711384"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kumimoji="1" lang="ja-JP" altLang="en-US" dirty="0" smtClean="0">
                <a:latin typeface="ヒラギノ角ゴ Pro W3"/>
                <a:ea typeface="ヒラギノ角ゴ Pro W3"/>
                <a:cs typeface="ヒラギノ角ゴ Pro W3"/>
              </a:rPr>
              <a:t>日本</a:t>
            </a:r>
            <a:r>
              <a:rPr lang="ja-JP" altLang="en-US" dirty="0" smtClean="0">
                <a:latin typeface="ヒラギノ角ゴ Pro W3"/>
                <a:ea typeface="ヒラギノ角ゴ Pro W3"/>
                <a:cs typeface="ヒラギノ角ゴ Pro W3"/>
              </a:rPr>
              <a:t>は劣等生か・・・</a:t>
            </a:r>
            <a:r>
              <a:rPr lang="en-US" altLang="ja-JP" dirty="0" smtClean="0">
                <a:latin typeface="ヒラギノ角ゴ Pro W3"/>
                <a:ea typeface="ヒラギノ角ゴ Pro W3"/>
                <a:cs typeface="ヒラギノ角ゴ Pro W3"/>
              </a:rPr>
              <a:t>?</a:t>
            </a:r>
          </a:p>
        </p:txBody>
      </p:sp>
      <p:sp>
        <p:nvSpPr>
          <p:cNvPr id="19" name="テキスト ボックス 18"/>
          <p:cNvSpPr txBox="1"/>
          <p:nvPr/>
        </p:nvSpPr>
        <p:spPr>
          <a:xfrm>
            <a:off x="2126458" y="2514600"/>
            <a:ext cx="4891083" cy="1477328"/>
          </a:xfrm>
          <a:prstGeom prst="rect">
            <a:avLst/>
          </a:prstGeom>
          <a:noFill/>
        </p:spPr>
        <p:txBody>
          <a:bodyPr wrap="none" rtlCol="0">
            <a:spAutoFit/>
          </a:bodyPr>
          <a:lstStyle/>
          <a:p>
            <a:r>
              <a:rPr kumimoji="1" lang="ja-JP" altLang="en-US" dirty="0" smtClean="0">
                <a:latin typeface="ヒラギノ角ゴ Pro W3"/>
                <a:ea typeface="ヒラギノ角ゴ Pro W3"/>
                <a:cs typeface="ヒラギノ角ゴ Pro W3"/>
              </a:rPr>
              <a:t>・太陽光発電：技術力は世界トップクラス</a:t>
            </a:r>
            <a:endParaRPr kumimoji="1"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・海に囲まれ洋上風力発電の可能性</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・急峻な地形は小水力発電向き</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・世界の活火山の</a:t>
            </a:r>
            <a:r>
              <a:rPr lang="en-US" altLang="ja-JP" dirty="0" smtClean="0">
                <a:latin typeface="ヒラギノ角ゴ Pro W3"/>
                <a:ea typeface="ヒラギノ角ゴ Pro W3"/>
                <a:cs typeface="ヒラギノ角ゴ Pro W3"/>
              </a:rPr>
              <a:t>1</a:t>
            </a:r>
            <a:r>
              <a:rPr lang="ja-JP" altLang="en-US" dirty="0" smtClean="0">
                <a:latin typeface="ヒラギノ角ゴ Pro W3"/>
                <a:ea typeface="ヒラギノ角ゴ Pro W3"/>
                <a:cs typeface="ヒラギノ角ゴ Pro W3"/>
              </a:rPr>
              <a:t>割が日本にある</a:t>
            </a:r>
            <a:r>
              <a:rPr lang="en-US" altLang="ja-JP" dirty="0"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地熱資源</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・国土の</a:t>
            </a:r>
            <a:r>
              <a:rPr lang="en-US" altLang="ja-JP" dirty="0" smtClean="0">
                <a:latin typeface="ヒラギノ角ゴ Pro W3"/>
                <a:ea typeface="ヒラギノ角ゴ Pro W3"/>
                <a:cs typeface="ヒラギノ角ゴ Pro W3"/>
              </a:rPr>
              <a:t>6</a:t>
            </a:r>
            <a:r>
              <a:rPr lang="ja-JP" altLang="en-US" dirty="0" smtClean="0">
                <a:latin typeface="ヒラギノ角ゴ Pro W3"/>
                <a:ea typeface="ヒラギノ角ゴ Pro W3"/>
                <a:cs typeface="ヒラギノ角ゴ Pro W3"/>
              </a:rPr>
              <a:t>割が森林＝バイオマスが豊富</a:t>
            </a:r>
            <a:endParaRPr lang="en-US" altLang="ja-JP" dirty="0" smtClean="0">
              <a:latin typeface="ヒラギノ角ゴ Pro W3"/>
              <a:ea typeface="ヒラギノ角ゴ Pro W3"/>
              <a:cs typeface="ヒラギノ角ゴ Pro W3"/>
            </a:endParaRPr>
          </a:p>
        </p:txBody>
      </p:sp>
      <p:grpSp>
        <p:nvGrpSpPr>
          <p:cNvPr id="24" name="図形グループ 23"/>
          <p:cNvGrpSpPr/>
          <p:nvPr/>
        </p:nvGrpSpPr>
        <p:grpSpPr>
          <a:xfrm>
            <a:off x="2209086" y="3991928"/>
            <a:ext cx="4801314" cy="1759803"/>
            <a:chOff x="2209086" y="3991928"/>
            <a:chExt cx="4801314" cy="1759803"/>
          </a:xfrm>
        </p:grpSpPr>
        <p:sp>
          <p:nvSpPr>
            <p:cNvPr id="22" name="下矢印 21"/>
            <p:cNvSpPr/>
            <p:nvPr/>
          </p:nvSpPr>
          <p:spPr>
            <a:xfrm>
              <a:off x="4419600" y="3991928"/>
              <a:ext cx="304800" cy="88487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2209086" y="5105400"/>
              <a:ext cx="4801314" cy="646331"/>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ja-JP" altLang="en-US" dirty="0" smtClean="0">
                  <a:latin typeface="ヒラギノ角ゴ Pro W3"/>
                  <a:ea typeface="ヒラギノ角ゴ Pro W3"/>
                  <a:cs typeface="ヒラギノ角ゴ Pro W3"/>
                </a:rPr>
                <a:t>すでに全エネルギーをまかなうことができる</a:t>
              </a:r>
              <a:endParaRPr lang="en-US" altLang="ja-JP" dirty="0" smtClean="0">
                <a:latin typeface="ヒラギノ角ゴ Pro W3"/>
                <a:ea typeface="ヒラギノ角ゴ Pro W3"/>
                <a:cs typeface="ヒラギノ角ゴ Pro W3"/>
              </a:endParaRPr>
            </a:p>
            <a:p>
              <a:r>
                <a:rPr lang="ja-JP" altLang="en-US" dirty="0" smtClean="0">
                  <a:latin typeface="ヒラギノ角ゴ Pro W3"/>
                  <a:ea typeface="ヒラギノ角ゴ Pro W3"/>
                  <a:cs typeface="ヒラギノ角ゴ Pro W3"/>
                </a:rPr>
                <a:t>持続可能なエネルギー資源が存在している</a:t>
              </a:r>
              <a:endParaRPr lang="en-US" altLang="ja-JP" dirty="0" smtClean="0">
                <a:latin typeface="ヒラギノ角ゴ Pro W3"/>
                <a:ea typeface="ヒラギノ角ゴ Pro W3"/>
                <a:cs typeface="ヒラギノ角ゴ Pro W3"/>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50000" decel="5000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img-805144426-0001.jpg"/>
          <p:cNvPicPr>
            <a:picLocks noChangeAspect="1"/>
          </p:cNvPicPr>
          <p:nvPr/>
        </p:nvPicPr>
        <p:blipFill>
          <a:blip r:embed="rId2"/>
          <a:stretch>
            <a:fillRect/>
          </a:stretch>
        </p:blipFill>
        <p:spPr>
          <a:xfrm>
            <a:off x="2057400" y="245746"/>
            <a:ext cx="5486400" cy="6549390"/>
          </a:xfrm>
          <a:prstGeom prst="rect">
            <a:avLst/>
          </a:prstGeom>
        </p:spPr>
      </p:pic>
      <p:sp>
        <p:nvSpPr>
          <p:cNvPr id="9" name="テキスト ボックス 8"/>
          <p:cNvSpPr txBox="1"/>
          <p:nvPr/>
        </p:nvSpPr>
        <p:spPr>
          <a:xfrm>
            <a:off x="4572000" y="6477000"/>
            <a:ext cx="4007507" cy="246221"/>
          </a:xfrm>
          <a:prstGeom prst="rect">
            <a:avLst/>
          </a:prstGeom>
          <a:noFill/>
        </p:spPr>
        <p:txBody>
          <a:bodyPr wrap="none" rtlCol="0">
            <a:spAutoFit/>
          </a:bodyPr>
          <a:lstStyle/>
          <a:p>
            <a:r>
              <a:rPr kumimoji="1" lang="ja-JP" altLang="en-US" sz="1000" dirty="0" smtClean="0">
                <a:solidFill>
                  <a:schemeClr val="tx1">
                    <a:lumMod val="65000"/>
                    <a:lumOff val="35000"/>
                  </a:schemeClr>
                </a:solidFill>
                <a:latin typeface="ヒラギノ角ゴ Pro W3"/>
                <a:ea typeface="ヒラギノ角ゴ Pro W3"/>
                <a:cs typeface="ヒラギノ角ゴ Pro W3"/>
              </a:rPr>
              <a:t>出展</a:t>
            </a:r>
            <a:r>
              <a:rPr lang="en-US" altLang="ja-JP" sz="1000" dirty="0" err="1" smtClean="0">
                <a:solidFill>
                  <a:schemeClr val="tx1">
                    <a:lumMod val="65000"/>
                    <a:lumOff val="35000"/>
                  </a:schemeClr>
                </a:solidFill>
                <a:latin typeface="ヒラギノ角ゴ Pro W3"/>
                <a:ea typeface="ヒラギノ角ゴ Pro W3"/>
                <a:cs typeface="ヒラギノ角ゴ Pro W3"/>
              </a:rPr>
              <a:t>『</a:t>
            </a:r>
            <a:r>
              <a:rPr lang="ja-JP" altLang="en-US" sz="1000" dirty="0" smtClean="0">
                <a:solidFill>
                  <a:schemeClr val="tx1">
                    <a:lumMod val="65000"/>
                    <a:lumOff val="35000"/>
                  </a:schemeClr>
                </a:solidFill>
                <a:latin typeface="ヒラギノ角ゴ Pro W3"/>
                <a:ea typeface="ヒラギノ角ゴ Pro W3"/>
                <a:cs typeface="ヒラギノ角ゴ Pro W3"/>
              </a:rPr>
              <a:t>ナショナルジオグラフィック・これからのグリーンライフ</a:t>
            </a:r>
            <a:r>
              <a:rPr lang="en-US" altLang="ja-JP" sz="1000" dirty="0" err="1" smtClean="0">
                <a:solidFill>
                  <a:schemeClr val="tx1">
                    <a:lumMod val="65000"/>
                    <a:lumOff val="35000"/>
                  </a:schemeClr>
                </a:solidFill>
                <a:latin typeface="ヒラギノ角ゴ Pro W3"/>
                <a:ea typeface="ヒラギノ角ゴ Pro W3"/>
                <a:cs typeface="ヒラギノ角ゴ Pro W3"/>
              </a:rPr>
              <a:t>』</a:t>
            </a:r>
            <a:endParaRPr kumimoji="1" lang="ja-JP" altLang="en-US" sz="1000" dirty="0">
              <a:solidFill>
                <a:schemeClr val="tx1">
                  <a:lumMod val="65000"/>
                  <a:lumOff val="35000"/>
                </a:schemeClr>
              </a:solidFill>
              <a:latin typeface="ヒラギノ角ゴ Pro W3"/>
              <a:ea typeface="ヒラギノ角ゴ Pro W3"/>
              <a:cs typeface="ヒラギノ角ゴ Pro W3"/>
            </a:endParaRPr>
          </a:p>
        </p:txBody>
      </p:sp>
      <p:sp>
        <p:nvSpPr>
          <p:cNvPr id="10" name="テキスト ボックス 9"/>
          <p:cNvSpPr txBox="1"/>
          <p:nvPr/>
        </p:nvSpPr>
        <p:spPr>
          <a:xfrm>
            <a:off x="228600" y="304800"/>
            <a:ext cx="4185761" cy="830997"/>
          </a:xfrm>
          <a:prstGeom prst="rect">
            <a:avLst/>
          </a:prstGeom>
          <a:noFill/>
        </p:spPr>
        <p:txBody>
          <a:bodyPr wrap="none" rtlCol="0">
            <a:spAutoFit/>
          </a:bodyPr>
          <a:lstStyle/>
          <a:p>
            <a:r>
              <a:rPr kumimoji="1" lang="ja-JP" altLang="en-US" sz="2400" dirty="0" smtClean="0">
                <a:solidFill>
                  <a:schemeClr val="accent1">
                    <a:lumMod val="75000"/>
                  </a:schemeClr>
                </a:solidFill>
                <a:latin typeface="ヒラギノ角ゴ Pro W3"/>
                <a:ea typeface="ヒラギノ角ゴ Pro W3"/>
                <a:cs typeface="ヒラギノ角ゴ Pro W3"/>
              </a:rPr>
              <a:t>地産地消の再生エネルギーが</a:t>
            </a:r>
            <a:endParaRPr kumimoji="1" lang="en-US" altLang="ja-JP" sz="2400" dirty="0" smtClean="0">
              <a:solidFill>
                <a:schemeClr val="accent1">
                  <a:lumMod val="75000"/>
                </a:schemeClr>
              </a:solidFill>
              <a:latin typeface="ヒラギノ角ゴ Pro W3"/>
              <a:ea typeface="ヒラギノ角ゴ Pro W3"/>
              <a:cs typeface="ヒラギノ角ゴ Pro W3"/>
            </a:endParaRPr>
          </a:p>
          <a:p>
            <a:r>
              <a:rPr kumimoji="1" lang="ja-JP" altLang="en-US" sz="2400" dirty="0" smtClean="0">
                <a:solidFill>
                  <a:schemeClr val="accent1">
                    <a:lumMod val="75000"/>
                  </a:schemeClr>
                </a:solidFill>
                <a:latin typeface="ヒラギノ角ゴ Pro W3"/>
                <a:ea typeface="ヒラギノ角ゴ Pro W3"/>
                <a:cs typeface="ヒラギノ角ゴ Pro W3"/>
              </a:rPr>
              <a:t>日本を変える！</a:t>
            </a:r>
            <a:endParaRPr kumimoji="1" lang="ja-JP" altLang="en-US" sz="2400" dirty="0">
              <a:solidFill>
                <a:schemeClr val="accent1">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4572000" y="6477000"/>
            <a:ext cx="4007507" cy="246221"/>
          </a:xfrm>
          <a:prstGeom prst="rect">
            <a:avLst/>
          </a:prstGeom>
          <a:noFill/>
        </p:spPr>
        <p:txBody>
          <a:bodyPr wrap="none" rtlCol="0">
            <a:spAutoFit/>
          </a:bodyPr>
          <a:lstStyle/>
          <a:p>
            <a:r>
              <a:rPr kumimoji="1" lang="ja-JP" altLang="en-US" sz="1000" dirty="0" smtClean="0">
                <a:solidFill>
                  <a:schemeClr val="tx1">
                    <a:lumMod val="65000"/>
                    <a:lumOff val="35000"/>
                  </a:schemeClr>
                </a:solidFill>
                <a:latin typeface="ヒラギノ角ゴ Pro W3"/>
                <a:ea typeface="ヒラギノ角ゴ Pro W3"/>
                <a:cs typeface="ヒラギノ角ゴ Pro W3"/>
              </a:rPr>
              <a:t>出展</a:t>
            </a:r>
            <a:r>
              <a:rPr lang="en-US" altLang="ja-JP" sz="1000" dirty="0" err="1" smtClean="0">
                <a:solidFill>
                  <a:schemeClr val="tx1">
                    <a:lumMod val="65000"/>
                    <a:lumOff val="35000"/>
                  </a:schemeClr>
                </a:solidFill>
                <a:latin typeface="ヒラギノ角ゴ Pro W3"/>
                <a:ea typeface="ヒラギノ角ゴ Pro W3"/>
                <a:cs typeface="ヒラギノ角ゴ Pro W3"/>
              </a:rPr>
              <a:t>『</a:t>
            </a:r>
            <a:r>
              <a:rPr lang="ja-JP" altLang="en-US" sz="1000" dirty="0" smtClean="0">
                <a:solidFill>
                  <a:schemeClr val="tx1">
                    <a:lumMod val="65000"/>
                    <a:lumOff val="35000"/>
                  </a:schemeClr>
                </a:solidFill>
                <a:latin typeface="ヒラギノ角ゴ Pro W3"/>
                <a:ea typeface="ヒラギノ角ゴ Pro W3"/>
                <a:cs typeface="ヒラギノ角ゴ Pro W3"/>
              </a:rPr>
              <a:t>ナショナルジオグラフィック・これからのグリーンライフ</a:t>
            </a:r>
            <a:r>
              <a:rPr lang="en-US" altLang="ja-JP" sz="1000" dirty="0" err="1" smtClean="0">
                <a:solidFill>
                  <a:schemeClr val="tx1">
                    <a:lumMod val="65000"/>
                    <a:lumOff val="35000"/>
                  </a:schemeClr>
                </a:solidFill>
                <a:latin typeface="ヒラギノ角ゴ Pro W3"/>
                <a:ea typeface="ヒラギノ角ゴ Pro W3"/>
                <a:cs typeface="ヒラギノ角ゴ Pro W3"/>
              </a:rPr>
              <a:t>』</a:t>
            </a:r>
            <a:endParaRPr kumimoji="1" lang="ja-JP" altLang="en-US" sz="1000" dirty="0">
              <a:solidFill>
                <a:schemeClr val="tx1">
                  <a:lumMod val="65000"/>
                  <a:lumOff val="35000"/>
                </a:schemeClr>
              </a:solidFill>
              <a:latin typeface="ヒラギノ角ゴ Pro W3"/>
              <a:ea typeface="ヒラギノ角ゴ Pro W3"/>
              <a:cs typeface="ヒラギノ角ゴ Pro W3"/>
            </a:endParaRPr>
          </a:p>
        </p:txBody>
      </p:sp>
      <p:pic>
        <p:nvPicPr>
          <p:cNvPr id="4" name="図 3" descr="img-805144525-0001.jpg"/>
          <p:cNvPicPr>
            <a:picLocks noChangeAspect="1"/>
          </p:cNvPicPr>
          <p:nvPr/>
        </p:nvPicPr>
        <p:blipFill>
          <a:blip r:embed="rId2"/>
          <a:stretch>
            <a:fillRect/>
          </a:stretch>
        </p:blipFill>
        <p:spPr>
          <a:xfrm>
            <a:off x="152399" y="1981200"/>
            <a:ext cx="8441191" cy="3256306"/>
          </a:xfrm>
          <a:prstGeom prst="rect">
            <a:avLst/>
          </a:prstGeom>
        </p:spPr>
      </p:pic>
      <p:sp>
        <p:nvSpPr>
          <p:cNvPr id="5" name="テキスト ボックス 4"/>
          <p:cNvSpPr txBox="1"/>
          <p:nvPr/>
        </p:nvSpPr>
        <p:spPr>
          <a:xfrm>
            <a:off x="4191000" y="6138446"/>
            <a:ext cx="3666645" cy="338554"/>
          </a:xfrm>
          <a:prstGeom prst="rect">
            <a:avLst/>
          </a:prstGeom>
          <a:noFill/>
        </p:spPr>
        <p:txBody>
          <a:bodyPr wrap="none" rtlCol="0">
            <a:spAutoFit/>
          </a:bodyPr>
          <a:lstStyle/>
          <a:p>
            <a:r>
              <a:rPr kumimoji="1" lang="ja-JP" altLang="en-US" sz="1600" dirty="0" smtClean="0">
                <a:latin typeface="ヒラギノ角ゴ Pro W3"/>
                <a:ea typeface="ヒラギノ角ゴ Pro W3"/>
                <a:cs typeface="ヒラギノ角ゴ Pro W3"/>
              </a:rPr>
              <a:t>再生可能エネルギーによる電力自給率</a:t>
            </a:r>
            <a:endParaRPr kumimoji="1" lang="ja-JP" altLang="en-US" sz="1600" dirty="0">
              <a:latin typeface="ヒラギノ角ゴ Pro W3"/>
              <a:ea typeface="ヒラギノ角ゴ Pro W3"/>
              <a:cs typeface="ヒラギノ角ゴ Pro W3"/>
            </a:endParaRPr>
          </a:p>
        </p:txBody>
      </p:sp>
      <p:sp>
        <p:nvSpPr>
          <p:cNvPr id="10" name="テキスト ボックス 9"/>
          <p:cNvSpPr txBox="1"/>
          <p:nvPr/>
        </p:nvSpPr>
        <p:spPr>
          <a:xfrm>
            <a:off x="4191000" y="1565701"/>
            <a:ext cx="4080194" cy="830997"/>
          </a:xfrm>
          <a:prstGeom prst="rect">
            <a:avLst/>
          </a:prstGeom>
          <a:noFill/>
        </p:spPr>
        <p:txBody>
          <a:bodyPr wrap="none" rtlCol="0">
            <a:spAutoFit/>
          </a:bodyPr>
          <a:lstStyle/>
          <a:p>
            <a:r>
              <a:rPr kumimoji="1" lang="ja-JP" altLang="en-US" sz="2400" dirty="0" smtClean="0">
                <a:solidFill>
                  <a:schemeClr val="accent1">
                    <a:lumMod val="75000"/>
                  </a:schemeClr>
                </a:solidFill>
                <a:latin typeface="ヒラギノ角ゴ Pro W3"/>
                <a:ea typeface="ヒラギノ角ゴ Pro W3"/>
                <a:cs typeface="ヒラギノ角ゴ Pro W3"/>
              </a:rPr>
              <a:t>大分・秋田・富山がベスト</a:t>
            </a:r>
            <a:r>
              <a:rPr kumimoji="1" lang="en-US" altLang="ja-JP" sz="2400" dirty="0" smtClean="0">
                <a:solidFill>
                  <a:schemeClr val="accent1">
                    <a:lumMod val="75000"/>
                  </a:schemeClr>
                </a:solidFill>
                <a:latin typeface="ヒラギノ角ゴ Pro W3"/>
                <a:ea typeface="ヒラギノ角ゴ Pro W3"/>
                <a:cs typeface="ヒラギノ角ゴ Pro W3"/>
              </a:rPr>
              <a:t>3</a:t>
            </a:r>
          </a:p>
          <a:p>
            <a:r>
              <a:rPr kumimoji="1" lang="ja-JP" altLang="en-US" sz="2400" dirty="0" smtClean="0">
                <a:solidFill>
                  <a:schemeClr val="accent1">
                    <a:lumMod val="75000"/>
                  </a:schemeClr>
                </a:solidFill>
                <a:latin typeface="ヒラギノ角ゴ Pro W3"/>
                <a:ea typeface="ヒラギノ角ゴ Pro W3"/>
                <a:cs typeface="ヒラギノ角ゴ Pro W3"/>
              </a:rPr>
              <a:t>東京・大阪はワースト</a:t>
            </a:r>
            <a:endParaRPr kumimoji="1" lang="ja-JP" altLang="en-US" sz="2400" dirty="0">
              <a:solidFill>
                <a:schemeClr val="accent1">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05000" y="274638"/>
            <a:ext cx="5257800" cy="1143000"/>
          </a:xfrm>
        </p:spPr>
        <p:txBody>
          <a:bodyPr/>
          <a:lstStyle/>
          <a:p>
            <a:pPr fontAlgn="auto">
              <a:spcAft>
                <a:spcPts val="0"/>
              </a:spcAft>
              <a:defRPr/>
            </a:pPr>
            <a:r>
              <a:rPr lang="ja-JP" altLang="en-US" sz="2400" dirty="0" smtClean="0">
                <a:latin typeface="ヒラギノ角ゴ Pro W3"/>
                <a:ea typeface="ヒラギノ角ゴ Pro W3"/>
                <a:cs typeface="ヒラギノ角ゴ Pro W3"/>
              </a:rPr>
              <a:t>限りある資源を持続可能にするには</a:t>
            </a:r>
            <a:r>
              <a:rPr lang="en-US" altLang="ja-JP" sz="2400" dirty="0" smtClean="0">
                <a:latin typeface="ヒラギノ角ゴ Pro W3"/>
                <a:ea typeface="ヒラギノ角ゴ Pro W3"/>
                <a:cs typeface="ヒラギノ角ゴ Pro W3"/>
              </a:rPr>
              <a:t/>
            </a:r>
            <a:br>
              <a:rPr lang="en-US" altLang="ja-JP" sz="2400" dirty="0" smtClean="0">
                <a:latin typeface="ヒラギノ角ゴ Pro W3"/>
                <a:ea typeface="ヒラギノ角ゴ Pro W3"/>
                <a:cs typeface="ヒラギノ角ゴ Pro W3"/>
              </a:rPr>
            </a:br>
            <a:r>
              <a:rPr lang="ja-JP" altLang="en-US" sz="2400" dirty="0" smtClean="0">
                <a:latin typeface="ヒラギノ角ゴ Pro W3"/>
                <a:ea typeface="ヒラギノ角ゴ Pro W3"/>
                <a:cs typeface="ヒラギノ角ゴ Pro W3"/>
              </a:rPr>
              <a:t>循環させることが必須</a:t>
            </a:r>
            <a:endParaRPr lang="ja-JP" altLang="en-US" sz="2400" dirty="0">
              <a:latin typeface="ヒラギノ角ゴ Pro W3"/>
              <a:ea typeface="ヒラギノ角ゴ Pro W3"/>
              <a:cs typeface="ヒラギノ角ゴ Pro W3"/>
            </a:endParaRPr>
          </a:p>
        </p:txBody>
      </p:sp>
      <p:graphicFrame>
        <p:nvGraphicFramePr>
          <p:cNvPr id="3" name="図表 2"/>
          <p:cNvGraphicFramePr/>
          <p:nvPr/>
        </p:nvGraphicFramePr>
        <p:xfrm>
          <a:off x="2133600" y="1498601"/>
          <a:ext cx="4876800" cy="325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412" name="図 3"/>
          <p:cNvPicPr>
            <a:picLocks noChangeAspect="1"/>
          </p:cNvPicPr>
          <p:nvPr/>
        </p:nvPicPr>
        <p:blipFill>
          <a:blip r:embed="rId7"/>
          <a:srcRect/>
          <a:stretch>
            <a:fillRect/>
          </a:stretch>
        </p:blipFill>
        <p:spPr bwMode="auto">
          <a:xfrm>
            <a:off x="2971800" y="1828800"/>
            <a:ext cx="1143000" cy="1143000"/>
          </a:xfrm>
          <a:prstGeom prst="rect">
            <a:avLst/>
          </a:prstGeom>
          <a:noFill/>
          <a:ln w="9525">
            <a:noFill/>
            <a:miter lim="800000"/>
            <a:headEnd/>
            <a:tailEnd/>
          </a:ln>
        </p:spPr>
      </p:pic>
      <p:pic>
        <p:nvPicPr>
          <p:cNvPr id="17413" name="図 4"/>
          <p:cNvPicPr>
            <a:picLocks noChangeAspect="1"/>
          </p:cNvPicPr>
          <p:nvPr/>
        </p:nvPicPr>
        <p:blipFill>
          <a:blip r:embed="rId7"/>
          <a:srcRect/>
          <a:stretch>
            <a:fillRect/>
          </a:stretch>
        </p:blipFill>
        <p:spPr bwMode="auto">
          <a:xfrm>
            <a:off x="3962400" y="3732213"/>
            <a:ext cx="1219200" cy="1219200"/>
          </a:xfrm>
          <a:prstGeom prst="rect">
            <a:avLst/>
          </a:prstGeom>
          <a:noFill/>
          <a:ln w="9525">
            <a:noFill/>
            <a:miter lim="800000"/>
            <a:headEnd/>
            <a:tailEnd/>
          </a:ln>
        </p:spPr>
      </p:pic>
      <p:pic>
        <p:nvPicPr>
          <p:cNvPr id="17414" name="図 5"/>
          <p:cNvPicPr>
            <a:picLocks noChangeAspect="1"/>
          </p:cNvPicPr>
          <p:nvPr/>
        </p:nvPicPr>
        <p:blipFill>
          <a:blip r:embed="rId7"/>
          <a:srcRect/>
          <a:stretch>
            <a:fillRect/>
          </a:stretch>
        </p:blipFill>
        <p:spPr bwMode="auto">
          <a:xfrm>
            <a:off x="5029200" y="1879600"/>
            <a:ext cx="1119188" cy="1119188"/>
          </a:xfrm>
          <a:prstGeom prst="rect">
            <a:avLst/>
          </a:prstGeom>
          <a:noFill/>
          <a:ln w="9525">
            <a:noFill/>
            <a:miter lim="800000"/>
            <a:headEnd/>
            <a:tailEnd/>
          </a:ln>
        </p:spPr>
      </p:pic>
      <p:sp>
        <p:nvSpPr>
          <p:cNvPr id="10" name="テキスト ボックス 3"/>
          <p:cNvSpPr txBox="1">
            <a:spLocks noChangeArrowheads="1"/>
          </p:cNvSpPr>
          <p:nvPr/>
        </p:nvSpPr>
        <p:spPr bwMode="auto">
          <a:xfrm>
            <a:off x="885825" y="5657850"/>
            <a:ext cx="5133975" cy="1200150"/>
          </a:xfrm>
          <a:prstGeom prst="rect">
            <a:avLst/>
          </a:prstGeom>
          <a:noFill/>
          <a:ln w="9525">
            <a:noFill/>
            <a:miter lim="800000"/>
            <a:headEnd/>
            <a:tailEnd/>
          </a:ln>
        </p:spPr>
        <p:txBody>
          <a:bodyPr>
            <a:prstTxWarp prst="textNoShape">
              <a:avLst/>
            </a:prstTxWarp>
            <a:spAutoFit/>
          </a:bodyPr>
          <a:lstStyle/>
          <a:p>
            <a:r>
              <a:rPr lang="ja-JP" altLang="en-US" sz="2400">
                <a:solidFill>
                  <a:srgbClr val="E75C01"/>
                </a:solidFill>
                <a:latin typeface="ヒラギノ角ゴ Pro W3" pitchFamily="-108" charset="-128"/>
                <a:ea typeface="ヒラギノ角ゴ Pro W3" pitchFamily="-108" charset="-128"/>
                <a:cs typeface="ヒラギノ角ゴ Pro W3" pitchFamily="-108" charset="-128"/>
              </a:rPr>
              <a:t>資源を循環させるためのエネルギーは無限だろうか？</a:t>
            </a:r>
          </a:p>
          <a:p>
            <a:endParaRPr lang="ja-JP" altLang="en-US" sz="2400">
              <a:latin typeface="ヒラギノ角ゴ Pro W3" pitchFamily="-108" charset="-128"/>
              <a:ea typeface="ヒラギノ角ゴ Pro W3" pitchFamily="-108" charset="-128"/>
              <a:cs typeface="ヒラギノ角ゴ Pro W3" pitchFamily="-108" charset="-128"/>
            </a:endParaRPr>
          </a:p>
        </p:txBody>
      </p:sp>
      <p:cxnSp>
        <p:nvCxnSpPr>
          <p:cNvPr id="18" name="カギ線コネクタ 17"/>
          <p:cNvCxnSpPr/>
          <p:nvPr/>
        </p:nvCxnSpPr>
        <p:spPr>
          <a:xfrm rot="5400000">
            <a:off x="1895475" y="4124325"/>
            <a:ext cx="2076450" cy="990600"/>
          </a:xfrm>
          <a:prstGeom prst="bentConnector3">
            <a:avLst>
              <a:gd name="adj1" fmla="val 50000"/>
            </a:avLst>
          </a:prstGeom>
          <a:ln>
            <a:solidFill>
              <a:srgbClr val="860908"/>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accel="50000" decel="5000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ピクチャ 1.png"/>
          <p:cNvPicPr>
            <a:picLocks noChangeAspect="1"/>
          </p:cNvPicPr>
          <p:nvPr/>
        </p:nvPicPr>
        <p:blipFill>
          <a:blip r:embed="rId2"/>
          <a:stretch>
            <a:fillRect/>
          </a:stretch>
        </p:blipFill>
        <p:spPr>
          <a:xfrm>
            <a:off x="3200400" y="-1"/>
            <a:ext cx="5029200" cy="7031115"/>
          </a:xfrm>
          <a:prstGeom prst="rect">
            <a:avLst/>
          </a:prstGeom>
        </p:spPr>
      </p:pic>
      <p:sp>
        <p:nvSpPr>
          <p:cNvPr id="3" name="テキスト ボックス 2"/>
          <p:cNvSpPr txBox="1"/>
          <p:nvPr/>
        </p:nvSpPr>
        <p:spPr>
          <a:xfrm>
            <a:off x="5791200" y="4572000"/>
            <a:ext cx="2438400" cy="2133600"/>
          </a:xfrm>
          <a:prstGeom prst="rect">
            <a:avLst/>
          </a:prstGeom>
          <a:solidFill>
            <a:schemeClr val="bg1"/>
          </a:solidFill>
        </p:spPr>
        <p:txBody>
          <a:bodyPr wrap="square">
            <a:noAutofit/>
          </a:bodyPr>
          <a:lstStyle/>
          <a:p>
            <a:pPr>
              <a:defRPr/>
            </a:pP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en-US" altLang="ja-JP" sz="800" dirty="0" smtClean="0">
                <a:solidFill>
                  <a:schemeClr val="tx1">
                    <a:lumMod val="65000"/>
                    <a:lumOff val="35000"/>
                  </a:schemeClr>
                </a:solidFill>
                <a:latin typeface="ヒラギノ角ゴ Pro W3"/>
                <a:ea typeface="ヒラギノ角ゴ Pro W3"/>
                <a:cs typeface="ヒラギノ角ゴ Pro W3"/>
              </a:rPr>
              <a:t/>
            </a:r>
            <a:br>
              <a:rPr lang="en-US" altLang="ja-JP" sz="800" dirty="0" smtClean="0">
                <a:solidFill>
                  <a:schemeClr val="tx1">
                    <a:lumMod val="65000"/>
                    <a:lumOff val="35000"/>
                  </a:schemeClr>
                </a:solidFill>
                <a:latin typeface="ヒラギノ角ゴ Pro W3"/>
                <a:ea typeface="ヒラギノ角ゴ Pro W3"/>
                <a:cs typeface="ヒラギノ角ゴ Pro W3"/>
              </a:rPr>
            </a:br>
            <a:r>
              <a:rPr lang="ja-JP" altLang="en-US" sz="800" dirty="0" smtClean="0">
                <a:solidFill>
                  <a:schemeClr val="tx1">
                    <a:lumMod val="65000"/>
                    <a:lumOff val="35000"/>
                  </a:schemeClr>
                </a:solidFill>
                <a:latin typeface="ヒラギノ角ゴ Pro W3"/>
                <a:ea typeface="ヒラギノ角ゴ Pro W3"/>
                <a:cs typeface="ヒラギノ角ゴ Pro W3"/>
              </a:rPr>
              <a:t>出展</a:t>
            </a:r>
            <a:r>
              <a:rPr lang="en-US" altLang="ja-JP" sz="800" dirty="0" err="1" smtClean="0">
                <a:solidFill>
                  <a:schemeClr val="tx1">
                    <a:lumMod val="65000"/>
                    <a:lumOff val="35000"/>
                  </a:schemeClr>
                </a:solidFill>
                <a:latin typeface="ヒラギノ角ゴ Pro W3"/>
                <a:ea typeface="ヒラギノ角ゴ Pro W3"/>
                <a:cs typeface="ヒラギノ角ゴ Pro W3"/>
              </a:rPr>
              <a:t>『</a:t>
            </a:r>
            <a:r>
              <a:rPr lang="ja-JP" altLang="en-US" sz="800" dirty="0">
                <a:solidFill>
                  <a:schemeClr val="tx1">
                    <a:lumMod val="65000"/>
                    <a:lumOff val="35000"/>
                  </a:schemeClr>
                </a:solidFill>
                <a:latin typeface="ヒラギノ角ゴ Pro W3"/>
                <a:ea typeface="ヒラギノ角ゴ Pro W3"/>
                <a:cs typeface="ヒラギノ角ゴ Pro W3"/>
              </a:rPr>
              <a:t>エネルギー永続地帯</a:t>
            </a:r>
            <a:r>
              <a:rPr lang="en-US" altLang="ja-JP" sz="800" dirty="0">
                <a:solidFill>
                  <a:schemeClr val="tx1">
                    <a:lumMod val="65000"/>
                    <a:lumOff val="35000"/>
                  </a:schemeClr>
                </a:solidFill>
                <a:latin typeface="ヒラギノ角ゴ Pro W3"/>
                <a:ea typeface="ヒラギノ角ゴ Pro W3"/>
                <a:cs typeface="ヒラギノ角ゴ Pro W3"/>
              </a:rPr>
              <a:t>2007</a:t>
            </a:r>
            <a:r>
              <a:rPr lang="ja-JP" altLang="en-US" sz="800" dirty="0">
                <a:solidFill>
                  <a:schemeClr val="tx1">
                    <a:lumMod val="65000"/>
                    <a:lumOff val="35000"/>
                  </a:schemeClr>
                </a:solidFill>
                <a:latin typeface="ヒラギノ角ゴ Pro W3"/>
                <a:ea typeface="ヒラギノ角ゴ Pro W3"/>
                <a:cs typeface="ヒラギノ角ゴ Pro W3"/>
              </a:rPr>
              <a:t>年年度試算結果</a:t>
            </a:r>
            <a:r>
              <a:rPr lang="en-US" altLang="ja-JP" sz="800" dirty="0" err="1">
                <a:solidFill>
                  <a:schemeClr val="tx1">
                    <a:lumMod val="65000"/>
                    <a:lumOff val="35000"/>
                  </a:schemeClr>
                </a:solidFill>
                <a:latin typeface="ヒラギノ角ゴ Pro W3"/>
                <a:ea typeface="ヒラギノ角ゴ Pro W3"/>
                <a:cs typeface="ヒラギノ角ゴ Pro W3"/>
              </a:rPr>
              <a:t>』</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ja-JP" altLang="en-US" sz="800" dirty="0">
                <a:solidFill>
                  <a:schemeClr val="tx1">
                    <a:lumMod val="65000"/>
                    <a:lumOff val="35000"/>
                  </a:schemeClr>
                </a:solidFill>
                <a:latin typeface="ヒラギノ角ゴ Pro W3"/>
                <a:ea typeface="ヒラギノ角ゴ Pro W3"/>
                <a:cs typeface="ヒラギノ角ゴ Pro W3"/>
              </a:rPr>
              <a:t>千葉大学公共研究センター</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en-US" altLang="ja-JP" sz="800" dirty="0">
                <a:solidFill>
                  <a:schemeClr val="tx1">
                    <a:lumMod val="65000"/>
                    <a:lumOff val="35000"/>
                  </a:schemeClr>
                </a:solidFill>
                <a:latin typeface="ヒラギノ角ゴ Pro W3"/>
                <a:ea typeface="ヒラギノ角ゴ Pro W3"/>
                <a:cs typeface="ヒラギノ角ゴ Pro W3"/>
              </a:rPr>
              <a:t>NPO</a:t>
            </a:r>
            <a:r>
              <a:rPr lang="ja-JP" altLang="en-US" sz="800" dirty="0">
                <a:solidFill>
                  <a:schemeClr val="tx1">
                    <a:lumMod val="65000"/>
                    <a:lumOff val="35000"/>
                  </a:schemeClr>
                </a:solidFill>
                <a:latin typeface="ヒラギノ角ゴ Pro W3"/>
                <a:ea typeface="ヒラギノ角ゴ Pro W3"/>
                <a:cs typeface="ヒラギノ角ゴ Pro W3"/>
              </a:rPr>
              <a:t>法人環境エネルギー政策研究所</a:t>
            </a:r>
          </a:p>
        </p:txBody>
      </p:sp>
      <p:sp>
        <p:nvSpPr>
          <p:cNvPr id="6" name="テキスト ボックス 5"/>
          <p:cNvSpPr txBox="1"/>
          <p:nvPr/>
        </p:nvSpPr>
        <p:spPr>
          <a:xfrm>
            <a:off x="228600" y="304800"/>
            <a:ext cx="2890022" cy="1569660"/>
          </a:xfrm>
          <a:prstGeom prst="rect">
            <a:avLst/>
          </a:prstGeom>
          <a:noFill/>
        </p:spPr>
        <p:txBody>
          <a:bodyPr wrap="none" rtlCol="0">
            <a:spAutoFit/>
          </a:bodyPr>
          <a:lstStyle/>
          <a:p>
            <a:r>
              <a:rPr kumimoji="1" lang="en-US" altLang="ja-JP" sz="2400" dirty="0" smtClean="0">
                <a:solidFill>
                  <a:schemeClr val="accent1">
                    <a:lumMod val="75000"/>
                  </a:schemeClr>
                </a:solidFill>
                <a:latin typeface="ヒラギノ角ゴ Pro W3"/>
                <a:ea typeface="ヒラギノ角ゴ Pro W3"/>
                <a:cs typeface="ヒラギノ角ゴ Pro W3"/>
              </a:rPr>
              <a:t>62</a:t>
            </a:r>
            <a:r>
              <a:rPr kumimoji="1" lang="ja-JP" altLang="en-US" sz="2400" dirty="0" smtClean="0">
                <a:solidFill>
                  <a:schemeClr val="accent1">
                    <a:lumMod val="75000"/>
                  </a:schemeClr>
                </a:solidFill>
                <a:latin typeface="ヒラギノ角ゴ Pro W3"/>
                <a:ea typeface="ヒラギノ角ゴ Pro W3"/>
                <a:cs typeface="ヒラギノ角ゴ Pro W3"/>
              </a:rPr>
              <a:t>の自治体で</a:t>
            </a:r>
            <a:endParaRPr kumimoji="1" lang="en-US" altLang="ja-JP" sz="2400" dirty="0" smtClean="0">
              <a:solidFill>
                <a:schemeClr val="accent1">
                  <a:lumMod val="75000"/>
                </a:schemeClr>
              </a:solidFill>
              <a:latin typeface="ヒラギノ角ゴ Pro W3"/>
              <a:ea typeface="ヒラギノ角ゴ Pro W3"/>
              <a:cs typeface="ヒラギノ角ゴ Pro W3"/>
            </a:endParaRPr>
          </a:p>
          <a:p>
            <a:r>
              <a:rPr lang="ja-JP" altLang="en-US" sz="2400" dirty="0" smtClean="0">
                <a:solidFill>
                  <a:schemeClr val="accent1">
                    <a:lumMod val="75000"/>
                  </a:schemeClr>
                </a:solidFill>
                <a:latin typeface="ヒラギノ角ゴ Pro W3"/>
                <a:ea typeface="ヒラギノ角ゴ Pro W3"/>
                <a:cs typeface="ヒラギノ角ゴ Pro W3"/>
              </a:rPr>
              <a:t>すべての</a:t>
            </a:r>
            <a:endParaRPr lang="en-US" altLang="ja-JP" sz="2400" dirty="0" smtClean="0">
              <a:solidFill>
                <a:schemeClr val="accent1">
                  <a:lumMod val="75000"/>
                </a:schemeClr>
              </a:solidFill>
              <a:latin typeface="ヒラギノ角ゴ Pro W3"/>
              <a:ea typeface="ヒラギノ角ゴ Pro W3"/>
              <a:cs typeface="ヒラギノ角ゴ Pro W3"/>
            </a:endParaRPr>
          </a:p>
          <a:p>
            <a:r>
              <a:rPr kumimoji="1" lang="ja-JP" altLang="en-US" sz="2400" dirty="0" smtClean="0">
                <a:solidFill>
                  <a:schemeClr val="accent1">
                    <a:lumMod val="75000"/>
                  </a:schemeClr>
                </a:solidFill>
                <a:latin typeface="ヒラギノ角ゴ Pro W3"/>
                <a:ea typeface="ヒラギノ角ゴ Pro W3"/>
                <a:cs typeface="ヒラギノ角ゴ Pro W3"/>
              </a:rPr>
              <a:t>エネルギーを</a:t>
            </a:r>
            <a:endParaRPr kumimoji="1" lang="en-US" altLang="ja-JP" sz="2400" dirty="0" smtClean="0">
              <a:solidFill>
                <a:schemeClr val="accent1">
                  <a:lumMod val="75000"/>
                </a:schemeClr>
              </a:solidFill>
              <a:latin typeface="ヒラギノ角ゴ Pro W3"/>
              <a:ea typeface="ヒラギノ角ゴ Pro W3"/>
              <a:cs typeface="ヒラギノ角ゴ Pro W3"/>
            </a:endParaRPr>
          </a:p>
          <a:p>
            <a:r>
              <a:rPr lang="en-US" altLang="ja-JP" sz="2400" dirty="0" smtClean="0">
                <a:solidFill>
                  <a:schemeClr val="accent1">
                    <a:lumMod val="75000"/>
                  </a:schemeClr>
                </a:solidFill>
                <a:latin typeface="ヒラギノ角ゴ Pro W3"/>
                <a:ea typeface="ヒラギノ角ゴ Pro W3"/>
                <a:cs typeface="ヒラギノ角ゴ Pro W3"/>
              </a:rPr>
              <a:t>100%</a:t>
            </a:r>
            <a:r>
              <a:rPr lang="ja-JP" altLang="en-US" sz="2400" dirty="0" smtClean="0">
                <a:solidFill>
                  <a:schemeClr val="accent1">
                    <a:lumMod val="75000"/>
                  </a:schemeClr>
                </a:solidFill>
                <a:latin typeface="ヒラギノ角ゴ Pro W3"/>
                <a:ea typeface="ヒラギノ角ゴ Pro W3"/>
                <a:cs typeface="ヒラギノ角ゴ Pro W3"/>
              </a:rPr>
              <a:t>自給している</a:t>
            </a:r>
            <a:endParaRPr kumimoji="1" lang="ja-JP" altLang="en-US" sz="2400" dirty="0">
              <a:solidFill>
                <a:schemeClr val="accent1">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ピクチャ 2.png"/>
          <p:cNvPicPr>
            <a:picLocks noChangeAspect="1"/>
          </p:cNvPicPr>
          <p:nvPr/>
        </p:nvPicPr>
        <p:blipFill>
          <a:blip r:embed="rId2"/>
          <a:stretch>
            <a:fillRect/>
          </a:stretch>
        </p:blipFill>
        <p:spPr>
          <a:xfrm>
            <a:off x="3810000" y="53067"/>
            <a:ext cx="4201160" cy="6751865"/>
          </a:xfrm>
          <a:prstGeom prst="rect">
            <a:avLst/>
          </a:prstGeom>
        </p:spPr>
      </p:pic>
      <p:sp>
        <p:nvSpPr>
          <p:cNvPr id="3" name="テキスト ボックス 2"/>
          <p:cNvSpPr txBox="1"/>
          <p:nvPr/>
        </p:nvSpPr>
        <p:spPr>
          <a:xfrm>
            <a:off x="6096000" y="6248400"/>
            <a:ext cx="2506122" cy="461665"/>
          </a:xfrm>
          <a:prstGeom prst="rect">
            <a:avLst/>
          </a:prstGeom>
          <a:noFill/>
        </p:spPr>
        <p:txBody>
          <a:bodyPr wrap="none">
            <a:spAutoFit/>
          </a:bodyPr>
          <a:lstStyle/>
          <a:p>
            <a:pPr>
              <a:defRPr/>
            </a:pPr>
            <a:r>
              <a:rPr lang="ja-JP" altLang="en-US" sz="800" dirty="0" smtClean="0">
                <a:solidFill>
                  <a:schemeClr val="tx1">
                    <a:lumMod val="65000"/>
                    <a:lumOff val="35000"/>
                  </a:schemeClr>
                </a:solidFill>
                <a:latin typeface="ヒラギノ角ゴ Pro W3"/>
                <a:ea typeface="ヒラギノ角ゴ Pro W3"/>
                <a:cs typeface="ヒラギノ角ゴ Pro W3"/>
              </a:rPr>
              <a:t>出展</a:t>
            </a:r>
            <a:r>
              <a:rPr lang="en-US" altLang="ja-JP" sz="800" dirty="0" err="1" smtClean="0">
                <a:solidFill>
                  <a:schemeClr val="tx1">
                    <a:lumMod val="65000"/>
                    <a:lumOff val="35000"/>
                  </a:schemeClr>
                </a:solidFill>
                <a:latin typeface="ヒラギノ角ゴ Pro W3"/>
                <a:ea typeface="ヒラギノ角ゴ Pro W3"/>
                <a:cs typeface="ヒラギノ角ゴ Pro W3"/>
              </a:rPr>
              <a:t>『</a:t>
            </a:r>
            <a:r>
              <a:rPr lang="ja-JP" altLang="en-US" sz="800" dirty="0">
                <a:solidFill>
                  <a:schemeClr val="tx1">
                    <a:lumMod val="65000"/>
                    <a:lumOff val="35000"/>
                  </a:schemeClr>
                </a:solidFill>
                <a:latin typeface="ヒラギノ角ゴ Pro W3"/>
                <a:ea typeface="ヒラギノ角ゴ Pro W3"/>
                <a:cs typeface="ヒラギノ角ゴ Pro W3"/>
              </a:rPr>
              <a:t>エネルギー永続地帯</a:t>
            </a:r>
            <a:r>
              <a:rPr lang="en-US" altLang="ja-JP" sz="800" dirty="0">
                <a:solidFill>
                  <a:schemeClr val="tx1">
                    <a:lumMod val="65000"/>
                    <a:lumOff val="35000"/>
                  </a:schemeClr>
                </a:solidFill>
                <a:latin typeface="ヒラギノ角ゴ Pro W3"/>
                <a:ea typeface="ヒラギノ角ゴ Pro W3"/>
                <a:cs typeface="ヒラギノ角ゴ Pro W3"/>
              </a:rPr>
              <a:t>2007</a:t>
            </a:r>
            <a:r>
              <a:rPr lang="ja-JP" altLang="en-US" sz="800" dirty="0">
                <a:solidFill>
                  <a:schemeClr val="tx1">
                    <a:lumMod val="65000"/>
                    <a:lumOff val="35000"/>
                  </a:schemeClr>
                </a:solidFill>
                <a:latin typeface="ヒラギノ角ゴ Pro W3"/>
                <a:ea typeface="ヒラギノ角ゴ Pro W3"/>
                <a:cs typeface="ヒラギノ角ゴ Pro W3"/>
              </a:rPr>
              <a:t>年年度試算結果</a:t>
            </a:r>
            <a:r>
              <a:rPr lang="en-US" altLang="ja-JP" sz="800" dirty="0" err="1">
                <a:solidFill>
                  <a:schemeClr val="tx1">
                    <a:lumMod val="65000"/>
                    <a:lumOff val="35000"/>
                  </a:schemeClr>
                </a:solidFill>
                <a:latin typeface="ヒラギノ角ゴ Pro W3"/>
                <a:ea typeface="ヒラギノ角ゴ Pro W3"/>
                <a:cs typeface="ヒラギノ角ゴ Pro W3"/>
              </a:rPr>
              <a:t>』</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ja-JP" altLang="en-US" sz="800" dirty="0">
                <a:solidFill>
                  <a:schemeClr val="tx1">
                    <a:lumMod val="65000"/>
                    <a:lumOff val="35000"/>
                  </a:schemeClr>
                </a:solidFill>
                <a:latin typeface="ヒラギノ角ゴ Pro W3"/>
                <a:ea typeface="ヒラギノ角ゴ Pro W3"/>
                <a:cs typeface="ヒラギノ角ゴ Pro W3"/>
              </a:rPr>
              <a:t>千葉大学公共研究センター</a:t>
            </a:r>
            <a:endParaRPr lang="en-US" altLang="ja-JP" sz="800" dirty="0">
              <a:solidFill>
                <a:schemeClr val="tx1">
                  <a:lumMod val="65000"/>
                  <a:lumOff val="35000"/>
                </a:schemeClr>
              </a:solidFill>
              <a:latin typeface="ヒラギノ角ゴ Pro W3"/>
              <a:ea typeface="ヒラギノ角ゴ Pro W3"/>
              <a:cs typeface="ヒラギノ角ゴ Pro W3"/>
            </a:endParaRPr>
          </a:p>
          <a:p>
            <a:pPr>
              <a:defRPr/>
            </a:pPr>
            <a:r>
              <a:rPr lang="en-US" altLang="ja-JP" sz="800" dirty="0">
                <a:solidFill>
                  <a:schemeClr val="tx1">
                    <a:lumMod val="65000"/>
                    <a:lumOff val="35000"/>
                  </a:schemeClr>
                </a:solidFill>
                <a:latin typeface="ヒラギノ角ゴ Pro W3"/>
                <a:ea typeface="ヒラギノ角ゴ Pro W3"/>
                <a:cs typeface="ヒラギノ角ゴ Pro W3"/>
              </a:rPr>
              <a:t>NPO</a:t>
            </a:r>
            <a:r>
              <a:rPr lang="ja-JP" altLang="en-US" sz="800" dirty="0">
                <a:solidFill>
                  <a:schemeClr val="tx1">
                    <a:lumMod val="65000"/>
                    <a:lumOff val="35000"/>
                  </a:schemeClr>
                </a:solidFill>
                <a:latin typeface="ヒラギノ角ゴ Pro W3"/>
                <a:ea typeface="ヒラギノ角ゴ Pro W3"/>
                <a:cs typeface="ヒラギノ角ゴ Pro W3"/>
              </a:rPr>
              <a:t>法人環境エネルギー政策研究所</a:t>
            </a:r>
          </a:p>
        </p:txBody>
      </p:sp>
      <p:sp>
        <p:nvSpPr>
          <p:cNvPr id="5" name="テキスト ボックス 4"/>
          <p:cNvSpPr txBox="1"/>
          <p:nvPr/>
        </p:nvSpPr>
        <p:spPr>
          <a:xfrm>
            <a:off x="228600" y="304800"/>
            <a:ext cx="2646878" cy="2308324"/>
          </a:xfrm>
          <a:prstGeom prst="rect">
            <a:avLst/>
          </a:prstGeom>
          <a:noFill/>
        </p:spPr>
        <p:txBody>
          <a:bodyPr wrap="none" rtlCol="0">
            <a:spAutoFit/>
          </a:bodyPr>
          <a:lstStyle/>
          <a:p>
            <a:r>
              <a:rPr kumimoji="1" lang="en-US" altLang="ja-JP" sz="2400" dirty="0" smtClean="0">
                <a:solidFill>
                  <a:schemeClr val="accent1">
                    <a:lumMod val="75000"/>
                  </a:schemeClr>
                </a:solidFill>
                <a:latin typeface="ヒラギノ角ゴ Pro W3"/>
                <a:ea typeface="ヒラギノ角ゴ Pro W3"/>
                <a:cs typeface="ヒラギノ角ゴ Pro W3"/>
              </a:rPr>
              <a:t>86</a:t>
            </a:r>
            <a:r>
              <a:rPr kumimoji="1" lang="ja-JP" altLang="en-US" sz="2400" dirty="0" smtClean="0">
                <a:solidFill>
                  <a:schemeClr val="accent1">
                    <a:lumMod val="75000"/>
                  </a:schemeClr>
                </a:solidFill>
                <a:latin typeface="ヒラギノ角ゴ Pro W3"/>
                <a:ea typeface="ヒラギノ角ゴ Pro W3"/>
                <a:cs typeface="ヒラギノ角ゴ Pro W3"/>
              </a:rPr>
              <a:t>の自治体で</a:t>
            </a:r>
            <a:endParaRPr kumimoji="1" lang="en-US" altLang="ja-JP" sz="2400" dirty="0" smtClean="0">
              <a:solidFill>
                <a:schemeClr val="accent1">
                  <a:lumMod val="75000"/>
                </a:schemeClr>
              </a:solidFill>
              <a:latin typeface="ヒラギノ角ゴ Pro W3"/>
              <a:ea typeface="ヒラギノ角ゴ Pro W3"/>
              <a:cs typeface="ヒラギノ角ゴ Pro W3"/>
            </a:endParaRPr>
          </a:p>
          <a:p>
            <a:r>
              <a:rPr lang="ja-JP" altLang="en-US" sz="2400" dirty="0" smtClean="0">
                <a:solidFill>
                  <a:schemeClr val="accent1">
                    <a:lumMod val="75000"/>
                  </a:schemeClr>
                </a:solidFill>
                <a:latin typeface="ヒラギノ角ゴ Pro W3"/>
                <a:ea typeface="ヒラギノ角ゴ Pro W3"/>
                <a:cs typeface="ヒラギノ角ゴ Pro W3"/>
              </a:rPr>
              <a:t>電力を</a:t>
            </a:r>
            <a:r>
              <a:rPr lang="en-US" altLang="ja-JP" sz="2400" dirty="0" smtClean="0">
                <a:solidFill>
                  <a:schemeClr val="accent1">
                    <a:lumMod val="75000"/>
                  </a:schemeClr>
                </a:solidFill>
                <a:latin typeface="ヒラギノ角ゴ Pro W3"/>
                <a:ea typeface="ヒラギノ角ゴ Pro W3"/>
                <a:cs typeface="ヒラギノ角ゴ Pro W3"/>
              </a:rPr>
              <a:t>100%</a:t>
            </a:r>
          </a:p>
          <a:p>
            <a:r>
              <a:rPr lang="ja-JP" altLang="en-US" sz="2400" dirty="0" smtClean="0">
                <a:solidFill>
                  <a:schemeClr val="accent1">
                    <a:lumMod val="75000"/>
                  </a:schemeClr>
                </a:solidFill>
                <a:latin typeface="ヒラギノ角ゴ Pro W3"/>
                <a:ea typeface="ヒラギノ角ゴ Pro W3"/>
                <a:cs typeface="ヒラギノ角ゴ Pro W3"/>
              </a:rPr>
              <a:t>自給している</a:t>
            </a:r>
            <a:endParaRPr lang="en-US" altLang="ja-JP" sz="2400" dirty="0" smtClean="0">
              <a:solidFill>
                <a:schemeClr val="accent1">
                  <a:lumMod val="75000"/>
                </a:schemeClr>
              </a:solidFill>
              <a:latin typeface="ヒラギノ角ゴ Pro W3"/>
              <a:ea typeface="ヒラギノ角ゴ Pro W3"/>
              <a:cs typeface="ヒラギノ角ゴ Pro W3"/>
            </a:endParaRPr>
          </a:p>
          <a:p>
            <a:endParaRPr kumimoji="1" lang="en-US" altLang="ja-JP" sz="2400" dirty="0" smtClean="0">
              <a:solidFill>
                <a:schemeClr val="accent1">
                  <a:lumMod val="75000"/>
                </a:schemeClr>
              </a:solidFill>
              <a:latin typeface="ヒラギノ角ゴ Pro W3"/>
              <a:ea typeface="ヒラギノ角ゴ Pro W3"/>
              <a:cs typeface="ヒラギノ角ゴ Pro W3"/>
            </a:endParaRPr>
          </a:p>
          <a:p>
            <a:r>
              <a:rPr lang="ja-JP" altLang="en-US" sz="2400" dirty="0" smtClean="0">
                <a:solidFill>
                  <a:schemeClr val="accent1">
                    <a:lumMod val="75000"/>
                  </a:schemeClr>
                </a:solidFill>
                <a:latin typeface="ヒラギノ角ゴ Pro W3"/>
                <a:ea typeface="ヒラギノ角ゴ Pro W3"/>
                <a:cs typeface="ヒラギノ角ゴ Pro W3"/>
              </a:rPr>
              <a:t>大分県の久重町は</a:t>
            </a:r>
            <a:endParaRPr lang="en-US" altLang="ja-JP" sz="2400" dirty="0" smtClean="0">
              <a:solidFill>
                <a:schemeClr val="accent1">
                  <a:lumMod val="75000"/>
                </a:schemeClr>
              </a:solidFill>
              <a:latin typeface="ヒラギノ角ゴ Pro W3"/>
              <a:ea typeface="ヒラギノ角ゴ Pro W3"/>
              <a:cs typeface="ヒラギノ角ゴ Pro W3"/>
            </a:endParaRPr>
          </a:p>
          <a:p>
            <a:r>
              <a:rPr kumimoji="1" lang="en-US" altLang="ja-JP" sz="2400" dirty="0" smtClean="0">
                <a:solidFill>
                  <a:schemeClr val="accent1">
                    <a:lumMod val="75000"/>
                  </a:schemeClr>
                </a:solidFill>
                <a:latin typeface="ヒラギノ角ゴ Pro W3"/>
                <a:ea typeface="ヒラギノ角ゴ Pro W3"/>
                <a:cs typeface="ヒラギノ角ゴ Pro W3"/>
              </a:rPr>
              <a:t>3028%</a:t>
            </a:r>
            <a:r>
              <a:rPr kumimoji="1" lang="ja-JP" altLang="en-US" sz="2400" dirty="0" smtClean="0">
                <a:solidFill>
                  <a:schemeClr val="accent1">
                    <a:lumMod val="75000"/>
                  </a:schemeClr>
                </a:solidFill>
                <a:latin typeface="ヒラギノ角ゴ Pro W3"/>
                <a:ea typeface="ヒラギノ角ゴ Pro W3"/>
                <a:cs typeface="ヒラギノ角ゴ Pro W3"/>
              </a:rPr>
              <a:t>！</a:t>
            </a:r>
            <a:endParaRPr kumimoji="1" lang="ja-JP" altLang="en-US" sz="2400" dirty="0">
              <a:solidFill>
                <a:schemeClr val="accent1">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60960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6000" dirty="0" smtClean="0">
                <a:latin typeface="ヒラギノ角ゴ Pro W3"/>
                <a:ea typeface="ヒラギノ角ゴ Pro W3"/>
                <a:cs typeface="ヒラギノ角ゴ Pro W3"/>
              </a:rPr>
              <a:t>まとめ</a:t>
            </a:r>
            <a:endParaRPr kumimoji="1" lang="en-US" altLang="ja-JP" sz="6000" dirty="0" smtClean="0">
              <a:latin typeface="ヒラギノ角ゴ Pro W3"/>
              <a:ea typeface="ヒラギノ角ゴ Pro W3"/>
              <a:cs typeface="ヒラギノ角ゴ Pro W3"/>
            </a:endParaRPr>
          </a:p>
          <a:p>
            <a:r>
              <a:rPr kumimoji="1" lang="en-US" altLang="ja-JP" sz="2000" dirty="0" smtClean="0">
                <a:latin typeface="ヒラギノ角ゴ Pro W3"/>
                <a:ea typeface="ヒラギノ角ゴ Pro W3"/>
                <a:cs typeface="ヒラギノ角ゴ Pro W3"/>
              </a:rPr>
              <a:t/>
            </a:r>
            <a:br>
              <a:rPr kumimoji="1" lang="en-US" altLang="ja-JP" sz="2000" dirty="0" smtClean="0">
                <a:latin typeface="ヒラギノ角ゴ Pro W3"/>
                <a:ea typeface="ヒラギノ角ゴ Pro W3"/>
                <a:cs typeface="ヒラギノ角ゴ Pro W3"/>
              </a:rPr>
            </a:br>
            <a:r>
              <a:rPr kumimoji="1" lang="ja-JP" altLang="en-US" sz="2000" dirty="0" smtClean="0">
                <a:latin typeface="ヒラギノ角ゴ Pro W3"/>
                <a:ea typeface="ヒラギノ角ゴ Pro W3"/>
                <a:cs typeface="ヒラギノ角ゴ Pro W3"/>
              </a:rPr>
              <a:t>持続可能なエネルギー社会とは</a:t>
            </a:r>
            <a:endParaRPr kumimoji="1" lang="en-US" altLang="ja-JP" sz="2000" dirty="0" smtClean="0">
              <a:latin typeface="ヒラギノ角ゴ Pro W3"/>
              <a:ea typeface="ヒラギノ角ゴ Pro W3"/>
              <a:cs typeface="ヒラギノ角ゴ Pro W3"/>
            </a:endParaRPr>
          </a:p>
          <a:p>
            <a:r>
              <a:rPr kumimoji="1" lang="ja-JP" altLang="en-US" sz="2000" dirty="0" smtClean="0">
                <a:latin typeface="ヒラギノ角ゴ Pro W3"/>
                <a:ea typeface="ヒラギノ角ゴ Pro W3"/>
                <a:cs typeface="ヒラギノ角ゴ Pro W3"/>
              </a:rPr>
              <a:t>あるいはつまり、こういうことかも</a:t>
            </a:r>
            <a:endParaRPr kumimoji="1" lang="ja-JP" altLang="en-US" sz="2000" dirty="0">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2819400" y="44958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4981_94646417882_93693142882_2099137_7388300_n.jpg"/>
          <p:cNvPicPr>
            <a:picLocks noChangeAspect="1"/>
          </p:cNvPicPr>
          <p:nvPr/>
        </p:nvPicPr>
        <p:blipFill>
          <a:blip r:embed="rId2"/>
          <a:srcRect/>
          <a:stretch>
            <a:fillRect/>
          </a:stretch>
        </p:blipFill>
        <p:spPr bwMode="auto">
          <a:xfrm>
            <a:off x="2286000" y="4572000"/>
            <a:ext cx="914400" cy="914400"/>
          </a:xfrm>
          <a:prstGeom prst="rect">
            <a:avLst/>
          </a:prstGeom>
          <a:noFill/>
          <a:ln w="9525">
            <a:noFill/>
            <a:miter lim="800000"/>
            <a:headEnd/>
            <a:tailEnd/>
          </a:ln>
        </p:spPr>
      </p:pic>
      <p:pic>
        <p:nvPicPr>
          <p:cNvPr id="6" name="図 5" descr="3664051538_29c9e77b02_b.jpg"/>
          <p:cNvPicPr>
            <a:picLocks noChangeAspect="1"/>
          </p:cNvPicPr>
          <p:nvPr/>
        </p:nvPicPr>
        <p:blipFill>
          <a:blip r:embed="rId3"/>
          <a:stretch>
            <a:fillRect/>
          </a:stretch>
        </p:blipFill>
        <p:spPr>
          <a:xfrm>
            <a:off x="0" y="0"/>
            <a:ext cx="9144000" cy="6858000"/>
          </a:xfrm>
          <a:prstGeom prst="rect">
            <a:avLst/>
          </a:prstGeom>
        </p:spPr>
      </p:pic>
      <p:sp>
        <p:nvSpPr>
          <p:cNvPr id="7" name="テキスト ボックス 6"/>
          <p:cNvSpPr txBox="1"/>
          <p:nvPr/>
        </p:nvSpPr>
        <p:spPr>
          <a:xfrm>
            <a:off x="1555789" y="2286000"/>
            <a:ext cx="6032421" cy="2677656"/>
          </a:xfrm>
          <a:prstGeom prst="rect">
            <a:avLst/>
          </a:prstGeom>
          <a:solidFill>
            <a:schemeClr val="bg1">
              <a:alpha val="80000"/>
            </a:schemeClr>
          </a:solidFill>
        </p:spPr>
        <p:txBody>
          <a:bodyPr wrap="none" rtlCol="0">
            <a:spAutoFit/>
          </a:bodyPr>
          <a:lstStyle/>
          <a:p>
            <a:pPr algn="ctr"/>
            <a:r>
              <a:rPr kumimoji="1" lang="ja-JP" altLang="en-US" sz="2400" dirty="0" smtClean="0">
                <a:latin typeface="ヒラギノ角ゴ Pro W3"/>
                <a:ea typeface="ヒラギノ角ゴ Pro W3"/>
                <a:cs typeface="ヒラギノ角ゴ Pro W3"/>
              </a:rPr>
              <a:t>現在主流のエネルギーはやがて尽きていく</a:t>
            </a:r>
            <a:r>
              <a:rPr kumimoji="1" lang="en-US" altLang="ja-JP" sz="2400" dirty="0" smtClean="0">
                <a:latin typeface="ヒラギノ角ゴ Pro W3"/>
                <a:ea typeface="ヒラギノ角ゴ Pro W3"/>
                <a:cs typeface="ヒラギノ角ゴ Pro W3"/>
              </a:rPr>
              <a:t/>
            </a:r>
            <a:br>
              <a:rPr kumimoji="1" lang="en-US" altLang="ja-JP" sz="2400" dirty="0" smtClean="0">
                <a:latin typeface="ヒラギノ角ゴ Pro W3"/>
                <a:ea typeface="ヒラギノ角ゴ Pro W3"/>
                <a:cs typeface="ヒラギノ角ゴ Pro W3"/>
              </a:rPr>
            </a:br>
            <a:r>
              <a:rPr kumimoji="1" lang="en-US" altLang="ja-JP" sz="2400" dirty="0" smtClean="0">
                <a:latin typeface="ヒラギノ角ゴ Pro W3"/>
                <a:ea typeface="ヒラギノ角ゴ Pro W3"/>
                <a:cs typeface="ヒラギノ角ゴ Pro W3"/>
              </a:rPr>
              <a:t>↓</a:t>
            </a:r>
          </a:p>
          <a:p>
            <a:pPr algn="ctr"/>
            <a:r>
              <a:rPr lang="ja-JP" altLang="en-US" sz="2400" dirty="0" smtClean="0">
                <a:latin typeface="ヒラギノ角ゴ Pro W3"/>
                <a:ea typeface="ヒラギノ角ゴ Pro W3"/>
                <a:cs typeface="ヒラギノ角ゴ Pro W3"/>
              </a:rPr>
              <a:t>今の生活水準を保つには、持続可能な</a:t>
            </a:r>
            <a:endParaRPr lang="en-US" altLang="ja-JP" sz="2400" dirty="0" smtClean="0">
              <a:latin typeface="ヒラギノ角ゴ Pro W3"/>
              <a:ea typeface="ヒラギノ角ゴ Pro W3"/>
              <a:cs typeface="ヒラギノ角ゴ Pro W3"/>
            </a:endParaRPr>
          </a:p>
          <a:p>
            <a:pPr algn="ctr"/>
            <a:r>
              <a:rPr lang="ja-JP" altLang="en-US" sz="2400" dirty="0" smtClean="0">
                <a:latin typeface="ヒラギノ角ゴ Pro W3"/>
                <a:ea typeface="ヒラギノ角ゴ Pro W3"/>
                <a:cs typeface="ヒラギノ角ゴ Pro W3"/>
              </a:rPr>
              <a:t>エネルギーしか未来的に選択肢はない</a:t>
            </a:r>
            <a:endParaRPr lang="en-US" altLang="ja-JP" sz="2400" dirty="0" smtClean="0">
              <a:latin typeface="ヒラギノ角ゴ Pro W3"/>
              <a:ea typeface="ヒラギノ角ゴ Pro W3"/>
              <a:cs typeface="ヒラギノ角ゴ Pro W3"/>
            </a:endParaRPr>
          </a:p>
          <a:p>
            <a:pPr algn="ctr"/>
            <a:r>
              <a:rPr kumimoji="1" lang="en-US" altLang="ja-JP" sz="2400" dirty="0" smtClean="0">
                <a:latin typeface="ヒラギノ角ゴ Pro W3"/>
                <a:ea typeface="ヒラギノ角ゴ Pro W3"/>
                <a:cs typeface="ヒラギノ角ゴ Pro W3"/>
              </a:rPr>
              <a:t>↓</a:t>
            </a:r>
          </a:p>
          <a:p>
            <a:pPr algn="ctr"/>
            <a:r>
              <a:rPr lang="ja-JP" altLang="en-US" sz="2400" dirty="0" smtClean="0">
                <a:latin typeface="ヒラギノ角ゴ Pro W3"/>
                <a:ea typeface="ヒラギノ角ゴ Pro W3"/>
                <a:cs typeface="ヒラギノ角ゴ Pro W3"/>
              </a:rPr>
              <a:t>私たちは新しいエネルギーを選択</a:t>
            </a:r>
            <a:endParaRPr lang="en-US" altLang="ja-JP" sz="2400" dirty="0" smtClean="0">
              <a:latin typeface="ヒラギノ角ゴ Pro W3"/>
              <a:ea typeface="ヒラギノ角ゴ Pro W3"/>
              <a:cs typeface="ヒラギノ角ゴ Pro W3"/>
            </a:endParaRPr>
          </a:p>
          <a:p>
            <a:pPr algn="ctr"/>
            <a:r>
              <a:rPr kumimoji="1" lang="ja-JP" altLang="en-US" sz="2400" dirty="0" smtClean="0">
                <a:latin typeface="ヒラギノ角ゴ Pro W3"/>
                <a:ea typeface="ヒラギノ角ゴ Pro W3"/>
                <a:cs typeface="ヒラギノ角ゴ Pro W3"/>
              </a:rPr>
              <a:t>開発していく必要に迫られている</a:t>
            </a:r>
            <a:endParaRPr kumimoji="1" lang="ja-JP" altLang="en-US" sz="2400" dirty="0">
              <a:latin typeface="ヒラギノ角ゴ Pro W3"/>
              <a:ea typeface="ヒラギノ角ゴ Pro W3"/>
              <a:cs typeface="ヒラギノ角ゴ Pro W3"/>
            </a:endParaRPr>
          </a:p>
        </p:txBody>
      </p:sp>
      <p:sp>
        <p:nvSpPr>
          <p:cNvPr id="5" name="テキスト ボックス 4"/>
          <p:cNvSpPr txBox="1"/>
          <p:nvPr/>
        </p:nvSpPr>
        <p:spPr>
          <a:xfrm>
            <a:off x="7010400" y="6523910"/>
            <a:ext cx="2031325" cy="246221"/>
          </a:xfrm>
          <a:prstGeom prst="rect">
            <a:avLst/>
          </a:prstGeom>
          <a:solidFill>
            <a:schemeClr val="bg1">
              <a:alpha val="80000"/>
            </a:schemeClr>
          </a:solidFill>
        </p:spPr>
        <p:txBody>
          <a:bodyPr wrap="none" rtlCol="0">
            <a:spAutoFit/>
          </a:bodyPr>
          <a:lstStyle/>
          <a:p>
            <a:r>
              <a:rPr lang="en-US" altLang="ja-JP" sz="1000" dirty="0" smtClean="0"/>
              <a:t>Photo by </a:t>
            </a:r>
            <a:r>
              <a:rPr lang="en-US" altLang="ja-JP" sz="1000" dirty="0" err="1" smtClean="0"/>
              <a:t>photonenergy</a:t>
            </a:r>
            <a:r>
              <a:rPr lang="en-US" altLang="ja-JP" sz="1000" dirty="0" smtClean="0"/>
              <a:t> on </a:t>
            </a:r>
            <a:r>
              <a:rPr lang="en-US" altLang="ja-JP" sz="1000" dirty="0" err="1" smtClean="0"/>
              <a:t>Flickr</a:t>
            </a:r>
            <a:endParaRPr kumimoji="1" lang="ja-JP" altLang="en-US" sz="1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066800" y="457200"/>
            <a:ext cx="7010400" cy="1143000"/>
          </a:xfrm>
          <a:prstGeom prst="rect">
            <a:avLst/>
          </a:prstGeom>
          <a:solidFill>
            <a:schemeClr val="bg1">
              <a:alpha val="80000"/>
            </a:schemeClr>
          </a:solidFill>
        </p:spPr>
        <p:txBody>
          <a:bodyPr wrap="square" rtlCol="0">
            <a:noAutofit/>
          </a:bodyPr>
          <a:lstStyle/>
          <a:p>
            <a:r>
              <a:rPr lang="en-US" altLang="ja-JP" sz="2000" dirty="0" smtClean="0">
                <a:solidFill>
                  <a:schemeClr val="accent2">
                    <a:lumMod val="75000"/>
                  </a:schemeClr>
                </a:solidFill>
                <a:latin typeface="ヒラギノ角ゴ Pro W3"/>
                <a:ea typeface="ヒラギノ角ゴ Pro W3"/>
                <a:cs typeface="ヒラギノ角ゴ Pro W3"/>
              </a:rPr>
              <a:t>1)</a:t>
            </a:r>
            <a:r>
              <a:rPr lang="ja-JP" altLang="en-US" sz="2000" dirty="0" smtClean="0">
                <a:solidFill>
                  <a:schemeClr val="accent2">
                    <a:lumMod val="75000"/>
                  </a:schemeClr>
                </a:solidFill>
                <a:latin typeface="ヒラギノ角ゴ Pro W3"/>
                <a:ea typeface="ヒラギノ角ゴ Pro W3"/>
                <a:cs typeface="ヒラギノ角ゴ Pro W3"/>
              </a:rPr>
              <a:t>　</a:t>
            </a:r>
            <a:r>
              <a:rPr kumimoji="1" lang="ja-JP" altLang="en-US" sz="2000" dirty="0" smtClean="0">
                <a:solidFill>
                  <a:schemeClr val="accent2">
                    <a:lumMod val="75000"/>
                  </a:schemeClr>
                </a:solidFill>
                <a:latin typeface="ヒラギノ角ゴ Pro W3"/>
                <a:ea typeface="ヒラギノ角ゴ Pro W3"/>
                <a:cs typeface="ヒラギノ角ゴ Pro W3"/>
              </a:rPr>
              <a:t>持続可能でないエネルギーを動力として動いている</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もの（車・船・飛行機・工場）は、将来的に動力を</a:t>
            </a:r>
            <a:r>
              <a:rPr lang="en-US" altLang="ja-JP" sz="2000" dirty="0" smtClean="0">
                <a:solidFill>
                  <a:schemeClr val="accent2">
                    <a:lumMod val="75000"/>
                  </a:schemeClr>
                </a:solidFill>
                <a:latin typeface="ヒラギノ角ゴ Pro W3"/>
                <a:ea typeface="ヒラギノ角ゴ Pro W3"/>
                <a:cs typeface="ヒラギノ角ゴ Pro W3"/>
              </a:rPr>
              <a:t/>
            </a:r>
            <a:br>
              <a:rPr lang="en-US" altLang="ja-JP" sz="2000" dirty="0" smtClean="0">
                <a:solidFill>
                  <a:schemeClr val="accent2">
                    <a:lumMod val="75000"/>
                  </a:schemeClr>
                </a:solidFill>
                <a:latin typeface="ヒラギノ角ゴ Pro W3"/>
                <a:ea typeface="ヒラギノ角ゴ Pro W3"/>
                <a:cs typeface="ヒラギノ角ゴ Pro W3"/>
              </a:rPr>
            </a:br>
            <a:r>
              <a:rPr lang="ja-JP" altLang="en-US" sz="2000" dirty="0" smtClean="0">
                <a:solidFill>
                  <a:schemeClr val="accent2">
                    <a:lumMod val="75000"/>
                  </a:schemeClr>
                </a:solidFill>
                <a:latin typeface="ヒラギノ角ゴ Pro W3"/>
                <a:ea typeface="ヒラギノ角ゴ Pro W3"/>
                <a:cs typeface="ヒラギノ角ゴ Pro W3"/>
              </a:rPr>
              <a:t>　　電力などに切り替える必要がある</a:t>
            </a:r>
            <a:endParaRPr kumimoji="1" lang="en-US" altLang="ja-JP" sz="2000" dirty="0" smtClean="0">
              <a:solidFill>
                <a:schemeClr val="accent2">
                  <a:lumMod val="75000"/>
                </a:schemeClr>
              </a:solidFill>
              <a:latin typeface="ヒラギノ角ゴ Pro W3"/>
              <a:ea typeface="ヒラギノ角ゴ Pro W3"/>
              <a:cs typeface="ヒラギノ角ゴ Pro W3"/>
            </a:endParaRPr>
          </a:p>
        </p:txBody>
      </p:sp>
      <p:sp>
        <p:nvSpPr>
          <p:cNvPr id="3" name="テキスト ボックス 2"/>
          <p:cNvSpPr txBox="1"/>
          <p:nvPr/>
        </p:nvSpPr>
        <p:spPr>
          <a:xfrm>
            <a:off x="1066800" y="2819400"/>
            <a:ext cx="6946820" cy="942915"/>
          </a:xfrm>
          <a:prstGeom prst="rect">
            <a:avLst/>
          </a:prstGeom>
          <a:solidFill>
            <a:schemeClr val="bg1">
              <a:alpha val="80000"/>
            </a:schemeClr>
          </a:solidFill>
        </p:spPr>
        <p:txBody>
          <a:bodyPr wrap="square" rtlCol="0">
            <a:noAutofit/>
          </a:bodyPr>
          <a:lstStyle/>
          <a:p>
            <a:r>
              <a:rPr kumimoji="1" lang="en-US" altLang="ja-JP" sz="2000" dirty="0" smtClean="0">
                <a:solidFill>
                  <a:schemeClr val="accent2">
                    <a:lumMod val="75000"/>
                  </a:schemeClr>
                </a:solidFill>
                <a:latin typeface="ヒラギノ角ゴ Pro W3"/>
                <a:ea typeface="ヒラギノ角ゴ Pro W3"/>
                <a:cs typeface="ヒラギノ角ゴ Pro W3"/>
              </a:rPr>
              <a:t>3)</a:t>
            </a:r>
            <a:r>
              <a:rPr kumimoji="1" lang="ja-JP" altLang="en-US" sz="2000" dirty="0" smtClean="0">
                <a:solidFill>
                  <a:schemeClr val="accent2">
                    <a:lumMod val="75000"/>
                  </a:schemeClr>
                </a:solidFill>
                <a:latin typeface="ヒラギノ角ゴ Pro W3"/>
                <a:ea typeface="ヒラギノ角ゴ Pro W3"/>
                <a:cs typeface="ヒラギノ角ゴ Pro W3"/>
              </a:rPr>
              <a:t>　太陽熱や温泉熱、既存・新規の自然エネルギーを</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a:t>
            </a:r>
            <a:r>
              <a:rPr kumimoji="1" lang="ja-JP" altLang="en-US" sz="2000" dirty="0" smtClean="0">
                <a:solidFill>
                  <a:schemeClr val="accent2">
                    <a:lumMod val="75000"/>
                  </a:schemeClr>
                </a:solidFill>
                <a:latin typeface="ヒラギノ角ゴ Pro W3"/>
                <a:ea typeface="ヒラギノ角ゴ Pro W3"/>
                <a:cs typeface="ヒラギノ角ゴ Pro W3"/>
              </a:rPr>
              <a:t>発掘し有効利用するべき</a:t>
            </a:r>
            <a:endParaRPr kumimoji="1" lang="en-US" altLang="ja-JP" sz="2000" dirty="0" smtClean="0">
              <a:solidFill>
                <a:schemeClr val="accent2">
                  <a:lumMod val="75000"/>
                </a:schemeClr>
              </a:solidFill>
              <a:latin typeface="ヒラギノ角ゴ Pro W3"/>
              <a:ea typeface="ヒラギノ角ゴ Pro W3"/>
              <a:cs typeface="ヒラギノ角ゴ Pro W3"/>
            </a:endParaRPr>
          </a:p>
        </p:txBody>
      </p:sp>
      <p:sp>
        <p:nvSpPr>
          <p:cNvPr id="4" name="テキスト ボックス 3"/>
          <p:cNvSpPr txBox="1"/>
          <p:nvPr/>
        </p:nvSpPr>
        <p:spPr>
          <a:xfrm>
            <a:off x="1066799" y="3762315"/>
            <a:ext cx="6946821" cy="942915"/>
          </a:xfrm>
          <a:prstGeom prst="rect">
            <a:avLst/>
          </a:prstGeom>
          <a:solidFill>
            <a:schemeClr val="bg1">
              <a:alpha val="80000"/>
            </a:schemeClr>
          </a:solidFill>
        </p:spPr>
        <p:txBody>
          <a:bodyPr wrap="square" rtlCol="0">
            <a:noAutofit/>
          </a:bodyPr>
          <a:lstStyle/>
          <a:p>
            <a:r>
              <a:rPr kumimoji="1" lang="en-US" altLang="ja-JP" sz="2000" dirty="0" smtClean="0">
                <a:solidFill>
                  <a:schemeClr val="accent2">
                    <a:lumMod val="75000"/>
                  </a:schemeClr>
                </a:solidFill>
                <a:latin typeface="ヒラギノ角ゴ Pro W3"/>
                <a:ea typeface="ヒラギノ角ゴ Pro W3"/>
                <a:cs typeface="ヒラギノ角ゴ Pro W3"/>
              </a:rPr>
              <a:t>4)</a:t>
            </a:r>
            <a:r>
              <a:rPr kumimoji="1" lang="ja-JP" altLang="en-US" sz="2000" dirty="0" smtClean="0">
                <a:solidFill>
                  <a:schemeClr val="accent2">
                    <a:lumMod val="75000"/>
                  </a:schemeClr>
                </a:solidFill>
                <a:latin typeface="ヒラギノ角ゴ Pro W3"/>
                <a:ea typeface="ヒラギノ角ゴ Pro W3"/>
                <a:cs typeface="ヒラギノ角ゴ Pro W3"/>
              </a:rPr>
              <a:t>　日本にあったエネルギー・地域にあったエネルギーが</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a:t>
            </a:r>
            <a:r>
              <a:rPr kumimoji="1" lang="ja-JP" altLang="en-US" sz="2000" dirty="0" smtClean="0">
                <a:solidFill>
                  <a:schemeClr val="accent2">
                    <a:lumMod val="75000"/>
                  </a:schemeClr>
                </a:solidFill>
                <a:latin typeface="ヒラギノ角ゴ Pro W3"/>
                <a:ea typeface="ヒラギノ角ゴ Pro W3"/>
                <a:cs typeface="ヒラギノ角ゴ Pro W3"/>
              </a:rPr>
              <a:t>ある。それを選択し、地域レベルでエネルギー自給率</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a:t>
            </a:r>
            <a:r>
              <a:rPr kumimoji="1" lang="ja-JP" altLang="en-US" sz="2000" dirty="0" smtClean="0">
                <a:solidFill>
                  <a:schemeClr val="accent2">
                    <a:lumMod val="75000"/>
                  </a:schemeClr>
                </a:solidFill>
                <a:latin typeface="ヒラギノ角ゴ Pro W3"/>
                <a:ea typeface="ヒラギノ角ゴ Pro W3"/>
                <a:cs typeface="ヒラギノ角ゴ Pro W3"/>
              </a:rPr>
              <a:t>を上げ、全国に広げていく</a:t>
            </a:r>
            <a:endParaRPr lang="en-US" altLang="ja-JP" sz="2000" dirty="0" smtClean="0">
              <a:solidFill>
                <a:schemeClr val="accent2">
                  <a:lumMod val="75000"/>
                </a:schemeClr>
              </a:solidFill>
              <a:latin typeface="ヒラギノ角ゴ Pro W3"/>
              <a:ea typeface="ヒラギノ角ゴ Pro W3"/>
              <a:cs typeface="ヒラギノ角ゴ Pro W3"/>
            </a:endParaRPr>
          </a:p>
        </p:txBody>
      </p:sp>
      <p:sp>
        <p:nvSpPr>
          <p:cNvPr id="6" name="テキスト ボックス 5"/>
          <p:cNvSpPr txBox="1"/>
          <p:nvPr/>
        </p:nvSpPr>
        <p:spPr>
          <a:xfrm>
            <a:off x="1066800" y="1752600"/>
            <a:ext cx="7010400" cy="762000"/>
          </a:xfrm>
          <a:prstGeom prst="rect">
            <a:avLst/>
          </a:prstGeom>
          <a:solidFill>
            <a:schemeClr val="bg1">
              <a:alpha val="80000"/>
            </a:schemeClr>
          </a:solidFill>
        </p:spPr>
        <p:txBody>
          <a:bodyPr wrap="square" rtlCol="0">
            <a:noAutofit/>
          </a:bodyPr>
          <a:lstStyle/>
          <a:p>
            <a:r>
              <a:rPr lang="en-US" altLang="ja-JP" sz="2000" dirty="0" smtClean="0">
                <a:solidFill>
                  <a:schemeClr val="accent2">
                    <a:lumMod val="75000"/>
                  </a:schemeClr>
                </a:solidFill>
                <a:latin typeface="ヒラギノ角ゴ Pro W3"/>
                <a:ea typeface="ヒラギノ角ゴ Pro W3"/>
                <a:cs typeface="ヒラギノ角ゴ Pro W3"/>
              </a:rPr>
              <a:t>2)</a:t>
            </a:r>
            <a:r>
              <a:rPr lang="ja-JP" altLang="en-US" sz="2000" dirty="0" smtClean="0">
                <a:solidFill>
                  <a:schemeClr val="accent2">
                    <a:lumMod val="75000"/>
                  </a:schemeClr>
                </a:solidFill>
                <a:latin typeface="ヒラギノ角ゴ Pro W3"/>
                <a:ea typeface="ヒラギノ角ゴ Pro W3"/>
                <a:cs typeface="ヒラギノ角ゴ Pro W3"/>
              </a:rPr>
              <a:t>　すべての電力を、この先</a:t>
            </a:r>
            <a:r>
              <a:rPr lang="en-US" altLang="ja-JP" sz="2000" dirty="0" smtClean="0">
                <a:solidFill>
                  <a:schemeClr val="accent2">
                    <a:lumMod val="75000"/>
                  </a:schemeClr>
                </a:solidFill>
                <a:latin typeface="ヒラギノ角ゴ Pro W3"/>
                <a:ea typeface="ヒラギノ角ゴ Pro W3"/>
                <a:cs typeface="ヒラギノ角ゴ Pro W3"/>
              </a:rPr>
              <a:t>50</a:t>
            </a:r>
            <a:r>
              <a:rPr lang="ja-JP" altLang="en-US" sz="2000" dirty="0" smtClean="0">
                <a:solidFill>
                  <a:schemeClr val="accent2">
                    <a:lumMod val="75000"/>
                  </a:schemeClr>
                </a:solidFill>
                <a:latin typeface="ヒラギノ角ゴ Pro W3"/>
                <a:ea typeface="ヒラギノ角ゴ Pro W3"/>
                <a:cs typeface="ヒラギノ角ゴ Pro W3"/>
              </a:rPr>
              <a:t>年くらいを目処に</a:t>
            </a:r>
            <a:endParaRPr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自然エネルギーの由来へと切り替える必要がある</a:t>
            </a:r>
            <a:endParaRPr kumimoji="1" lang="en-US" altLang="ja-JP" sz="2000" dirty="0" smtClean="0">
              <a:solidFill>
                <a:schemeClr val="accent2">
                  <a:lumMod val="75000"/>
                </a:schemeClr>
              </a:solidFill>
              <a:latin typeface="ヒラギノ角ゴ Pro W3"/>
              <a:ea typeface="ヒラギノ角ゴ Pro W3"/>
              <a:cs typeface="ヒラギノ角ゴ Pro W3"/>
            </a:endParaRPr>
          </a:p>
        </p:txBody>
      </p:sp>
      <p:sp>
        <p:nvSpPr>
          <p:cNvPr id="7" name="テキスト ボックス 6"/>
          <p:cNvSpPr txBox="1"/>
          <p:nvPr/>
        </p:nvSpPr>
        <p:spPr>
          <a:xfrm>
            <a:off x="1066799" y="4876801"/>
            <a:ext cx="6946821" cy="609600"/>
          </a:xfrm>
          <a:prstGeom prst="rect">
            <a:avLst/>
          </a:prstGeom>
          <a:solidFill>
            <a:schemeClr val="bg1">
              <a:alpha val="80000"/>
            </a:schemeClr>
          </a:solidFill>
        </p:spPr>
        <p:txBody>
          <a:bodyPr wrap="square" rtlCol="0">
            <a:noAutofit/>
          </a:bodyPr>
          <a:lstStyle/>
          <a:p>
            <a:r>
              <a:rPr kumimoji="1" lang="en-US" altLang="ja-JP" sz="2000" dirty="0" smtClean="0">
                <a:solidFill>
                  <a:schemeClr val="accent2">
                    <a:lumMod val="75000"/>
                  </a:schemeClr>
                </a:solidFill>
                <a:latin typeface="ヒラギノ角ゴ Pro W3"/>
                <a:ea typeface="ヒラギノ角ゴ Pro W3"/>
                <a:cs typeface="ヒラギノ角ゴ Pro W3"/>
              </a:rPr>
              <a:t>5)</a:t>
            </a:r>
            <a:r>
              <a:rPr kumimoji="1" lang="ja-JP" altLang="en-US" sz="2000" dirty="0" smtClean="0">
                <a:solidFill>
                  <a:schemeClr val="accent2">
                    <a:lumMod val="75000"/>
                  </a:schemeClr>
                </a:solidFill>
                <a:latin typeface="ヒラギノ角ゴ Pro W3"/>
                <a:ea typeface="ヒラギノ角ゴ Pro W3"/>
                <a:cs typeface="ヒラギノ角ゴ Pro W3"/>
              </a:rPr>
              <a:t>　国の政策が必ず必要。企業の努力も必要。</a:t>
            </a:r>
            <a:endParaRPr lang="en-US" altLang="ja-JP" sz="2000" dirty="0" smtClean="0">
              <a:solidFill>
                <a:schemeClr val="accent2">
                  <a:lumMod val="75000"/>
                </a:schemeClr>
              </a:solidFill>
              <a:latin typeface="ヒラギノ角ゴ Pro W3"/>
              <a:ea typeface="ヒラギノ角ゴ Pro W3"/>
              <a:cs typeface="ヒラギノ角ゴ Pro W3"/>
            </a:endParaRPr>
          </a:p>
        </p:txBody>
      </p:sp>
      <p:sp>
        <p:nvSpPr>
          <p:cNvPr id="8" name="テキスト ボックス 7"/>
          <p:cNvSpPr txBox="1"/>
          <p:nvPr/>
        </p:nvSpPr>
        <p:spPr>
          <a:xfrm>
            <a:off x="1066799" y="5562600"/>
            <a:ext cx="6946821" cy="1066799"/>
          </a:xfrm>
          <a:prstGeom prst="rect">
            <a:avLst/>
          </a:prstGeom>
          <a:solidFill>
            <a:schemeClr val="bg1">
              <a:alpha val="80000"/>
            </a:schemeClr>
          </a:solidFill>
        </p:spPr>
        <p:txBody>
          <a:bodyPr wrap="square" rtlCol="0">
            <a:noAutofit/>
          </a:bodyPr>
          <a:lstStyle/>
          <a:p>
            <a:r>
              <a:rPr kumimoji="1" lang="en-US" altLang="ja-JP" sz="2000" dirty="0" smtClean="0">
                <a:solidFill>
                  <a:schemeClr val="accent2">
                    <a:lumMod val="75000"/>
                  </a:schemeClr>
                </a:solidFill>
                <a:latin typeface="ヒラギノ角ゴ Pro W3"/>
                <a:ea typeface="ヒラギノ角ゴ Pro W3"/>
                <a:cs typeface="ヒラギノ角ゴ Pro W3"/>
              </a:rPr>
              <a:t>6)</a:t>
            </a:r>
            <a:r>
              <a:rPr kumimoji="1" lang="ja-JP" altLang="en-US" sz="2000" dirty="0" smtClean="0">
                <a:solidFill>
                  <a:schemeClr val="accent2">
                    <a:lumMod val="75000"/>
                  </a:schemeClr>
                </a:solidFill>
                <a:latin typeface="ヒラギノ角ゴ Pro W3"/>
                <a:ea typeface="ヒラギノ角ゴ Pro W3"/>
                <a:cs typeface="ヒラギノ角ゴ Pro W3"/>
              </a:rPr>
              <a:t>　個人レベルでも、エネルギーの知識を深め、</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a:t>
            </a:r>
            <a:r>
              <a:rPr kumimoji="1" lang="ja-JP" altLang="en-US" sz="2000" dirty="0" smtClean="0">
                <a:solidFill>
                  <a:schemeClr val="accent2">
                    <a:lumMod val="75000"/>
                  </a:schemeClr>
                </a:solidFill>
                <a:latin typeface="ヒラギノ角ゴ Pro W3"/>
                <a:ea typeface="ヒラギノ角ゴ Pro W3"/>
                <a:cs typeface="ヒラギノ角ゴ Pro W3"/>
              </a:rPr>
              <a:t>より環境負荷のかからないエネルギーを選択し、</a:t>
            </a:r>
            <a:endParaRPr kumimoji="1" lang="en-US" altLang="ja-JP" sz="2000" dirty="0" smtClean="0">
              <a:solidFill>
                <a:schemeClr val="accent2">
                  <a:lumMod val="75000"/>
                </a:schemeClr>
              </a:solidFill>
              <a:latin typeface="ヒラギノ角ゴ Pro W3"/>
              <a:ea typeface="ヒラギノ角ゴ Pro W3"/>
              <a:cs typeface="ヒラギノ角ゴ Pro W3"/>
            </a:endParaRPr>
          </a:p>
          <a:p>
            <a:r>
              <a:rPr lang="ja-JP" altLang="ja-JP" sz="2000" dirty="0" smtClean="0">
                <a:solidFill>
                  <a:schemeClr val="accent2">
                    <a:lumMod val="75000"/>
                  </a:schemeClr>
                </a:solidFill>
                <a:latin typeface="ヒラギノ角ゴ Pro W3"/>
                <a:ea typeface="ヒラギノ角ゴ Pro W3"/>
                <a:cs typeface="ヒラギノ角ゴ Pro W3"/>
              </a:rPr>
              <a:t>　</a:t>
            </a:r>
            <a:r>
              <a:rPr lang="ja-JP" altLang="en-US" sz="2000" dirty="0" smtClean="0">
                <a:solidFill>
                  <a:schemeClr val="accent2">
                    <a:lumMod val="75000"/>
                  </a:schemeClr>
                </a:solidFill>
                <a:latin typeface="ヒラギノ角ゴ Pro W3"/>
                <a:ea typeface="ヒラギノ角ゴ Pro W3"/>
                <a:cs typeface="ヒラギノ角ゴ Pro W3"/>
              </a:rPr>
              <a:t>　選択肢により企業と政府を後押しする。</a:t>
            </a:r>
            <a:endParaRPr lang="en-US" altLang="ja-JP" sz="2000" dirty="0" smtClean="0">
              <a:solidFill>
                <a:schemeClr val="accent2">
                  <a:lumMod val="75000"/>
                </a:schemeClr>
              </a:solidFill>
              <a:latin typeface="ヒラギノ角ゴ Pro W3"/>
              <a:ea typeface="ヒラギノ角ゴ Pro W3"/>
              <a:cs typeface="ヒラギノ角ゴ Pro W3"/>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円形吹き出し 3"/>
          <p:cNvSpPr/>
          <p:nvPr/>
        </p:nvSpPr>
        <p:spPr>
          <a:xfrm>
            <a:off x="2590800" y="457200"/>
            <a:ext cx="5257800" cy="2819400"/>
          </a:xfrm>
          <a:prstGeom prst="wedgeEllipseCallout">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ja-JP" sz="6000" dirty="0">
                <a:solidFill>
                  <a:schemeClr val="bg1"/>
                </a:solidFill>
                <a:latin typeface="AXIS Std R"/>
                <a:ea typeface="AXIS Std R"/>
                <a:cs typeface="AXIS Std R"/>
              </a:rPr>
              <a:t>Thanks !!</a:t>
            </a:r>
            <a:endParaRPr lang="ja-JP" altLang="en-US" sz="6000" dirty="0">
              <a:solidFill>
                <a:schemeClr val="bg1"/>
              </a:solidFill>
              <a:latin typeface="AXIS Std R"/>
              <a:ea typeface="AXIS Std R"/>
              <a:cs typeface="AXIS Std R"/>
            </a:endParaRPr>
          </a:p>
        </p:txBody>
      </p:sp>
      <p:sp>
        <p:nvSpPr>
          <p:cNvPr id="5" name="テキスト ボックス 4"/>
          <p:cNvSpPr txBox="1"/>
          <p:nvPr/>
        </p:nvSpPr>
        <p:spPr>
          <a:xfrm>
            <a:off x="4243814" y="5153561"/>
            <a:ext cx="4519186" cy="1323439"/>
          </a:xfrm>
          <a:prstGeom prst="rect">
            <a:avLst/>
          </a:prstGeom>
          <a:solidFill>
            <a:schemeClr val="bg1"/>
          </a:solidFill>
        </p:spPr>
        <p:txBody>
          <a:bodyPr wrap="square" rtlCol="0">
            <a:spAutoFit/>
          </a:bodyPr>
          <a:lstStyle/>
          <a:p>
            <a:r>
              <a:rPr kumimoji="1" lang="ja-JP" altLang="en-US" sz="1000" dirty="0" smtClean="0">
                <a:latin typeface="ヒラギノ角ゴ Pro W3"/>
                <a:ea typeface="ヒラギノ角ゴ Pro W3"/>
                <a:cs typeface="ヒラギノ角ゴ Pro W3"/>
              </a:rPr>
              <a:t>参考文献</a:t>
            </a:r>
            <a:endParaRPr kumimoji="1" lang="en-US" altLang="ja-JP" sz="1000" dirty="0" smtClean="0">
              <a:latin typeface="ヒラギノ角ゴ Pro W3"/>
              <a:ea typeface="ヒラギノ角ゴ Pro W3"/>
              <a:cs typeface="ヒラギノ角ゴ Pro W3"/>
            </a:endParaRPr>
          </a:p>
          <a:p>
            <a:r>
              <a:rPr lang="en-US" altLang="ja-JP" sz="1000" dirty="0" err="1" smtClean="0">
                <a:latin typeface="ヒラギノ角ゴ Pro W3"/>
                <a:ea typeface="ヒラギノ角ゴ Pro W3"/>
                <a:cs typeface="ヒラギノ角ゴ Pro W3"/>
              </a:rPr>
              <a:t>『</a:t>
            </a:r>
            <a:r>
              <a:rPr lang="ja-JP" altLang="en-US" sz="1000" dirty="0" smtClean="0">
                <a:latin typeface="ヒラギノ角ゴ Pro W3"/>
                <a:ea typeface="ヒラギノ角ゴ Pro W3"/>
                <a:cs typeface="ヒラギノ角ゴ Pro W3"/>
              </a:rPr>
              <a:t>データから読み解くエネルギー問題</a:t>
            </a:r>
            <a:r>
              <a:rPr lang="en-US" altLang="ja-JP" sz="1000" dirty="0" err="1" smtClean="0">
                <a:latin typeface="ヒラギノ角ゴ Pro W3"/>
                <a:ea typeface="ヒラギノ角ゴ Pro W3"/>
                <a:cs typeface="ヒラギノ角ゴ Pro W3"/>
              </a:rPr>
              <a:t>』</a:t>
            </a:r>
            <a:r>
              <a:rPr lang="ja-JP" altLang="en-US" sz="1000" dirty="0" smtClean="0">
                <a:latin typeface="ヒラギノ角ゴ Pro W3"/>
                <a:ea typeface="ヒラギノ角ゴ Pro W3"/>
                <a:cs typeface="ヒラギノ角ゴ Pro W3"/>
              </a:rPr>
              <a:t>松井賢一著　エネルギーフォーラム</a:t>
            </a:r>
            <a:r>
              <a:rPr kumimoji="1" lang="en-US" altLang="ja-JP" sz="1000" dirty="0" smtClean="0">
                <a:latin typeface="ヒラギノ角ゴ Pro W3"/>
                <a:ea typeface="ヒラギノ角ゴ Pro W3"/>
                <a:cs typeface="ヒラギノ角ゴ Pro W3"/>
              </a:rPr>
              <a:t/>
            </a:r>
            <a:br>
              <a:rPr kumimoji="1" lang="en-US" altLang="ja-JP" sz="1000" dirty="0" smtClean="0">
                <a:latin typeface="ヒラギノ角ゴ Pro W3"/>
                <a:ea typeface="ヒラギノ角ゴ Pro W3"/>
                <a:cs typeface="ヒラギノ角ゴ Pro W3"/>
              </a:rPr>
            </a:br>
            <a:r>
              <a:rPr kumimoji="1" lang="en-US" altLang="ja-JP" sz="1000" dirty="0" err="1" smtClean="0">
                <a:latin typeface="ヒラギノ角ゴ Pro W3"/>
                <a:ea typeface="ヒラギノ角ゴ Pro W3"/>
                <a:cs typeface="ヒラギノ角ゴ Pro W3"/>
              </a:rPr>
              <a:t>『</a:t>
            </a:r>
            <a:r>
              <a:rPr kumimoji="1" lang="ja-JP" altLang="en-US" sz="1000" dirty="0" smtClean="0">
                <a:latin typeface="ヒラギノ角ゴ Pro W3"/>
                <a:ea typeface="ヒラギノ角ゴ Pro W3"/>
                <a:cs typeface="ヒラギノ角ゴ Pro W3"/>
              </a:rPr>
              <a:t>本当のエネルギー問題</a:t>
            </a:r>
            <a:r>
              <a:rPr kumimoji="1" lang="en-US" altLang="ja-JP" sz="1000" dirty="0" err="1" smtClean="0">
                <a:latin typeface="ヒラギノ角ゴ Pro W3"/>
                <a:ea typeface="ヒラギノ角ゴ Pro W3"/>
                <a:cs typeface="ヒラギノ角ゴ Pro W3"/>
              </a:rPr>
              <a:t>』</a:t>
            </a:r>
            <a:r>
              <a:rPr kumimoji="1" lang="ja-JP" altLang="en-US" sz="1000" dirty="0" smtClean="0">
                <a:latin typeface="ヒラギノ角ゴ Pro W3"/>
                <a:ea typeface="ヒラギノ角ゴ Pro W3"/>
                <a:cs typeface="ヒラギノ角ゴ Pro W3"/>
              </a:rPr>
              <a:t>池田清彦著　</a:t>
            </a:r>
            <a:r>
              <a:rPr kumimoji="1" lang="en-US" altLang="ja-JP" sz="1000" dirty="0" smtClean="0">
                <a:latin typeface="ヒラギノ角ゴ Pro W3"/>
                <a:ea typeface="ヒラギノ角ゴ Pro W3"/>
                <a:cs typeface="ヒラギノ角ゴ Pro W3"/>
              </a:rPr>
              <a:t>KK</a:t>
            </a:r>
            <a:r>
              <a:rPr kumimoji="1" lang="ja-JP" altLang="en-US" sz="1000" dirty="0" smtClean="0">
                <a:latin typeface="ヒラギノ角ゴ Pro W3"/>
                <a:ea typeface="ヒラギノ角ゴ Pro W3"/>
                <a:cs typeface="ヒラギノ角ゴ Pro W3"/>
              </a:rPr>
              <a:t>ベストセラーズ</a:t>
            </a:r>
            <a:endParaRPr kumimoji="1" lang="en-US" altLang="ja-JP" sz="1000" dirty="0" smtClean="0">
              <a:latin typeface="ヒラギノ角ゴ Pro W3"/>
              <a:ea typeface="ヒラギノ角ゴ Pro W3"/>
              <a:cs typeface="ヒラギノ角ゴ Pro W3"/>
            </a:endParaRPr>
          </a:p>
          <a:p>
            <a:r>
              <a:rPr lang="en-US" altLang="ja-JP" sz="1000" dirty="0" err="1" smtClean="0">
                <a:latin typeface="ヒラギノ角ゴ Pro W3"/>
                <a:ea typeface="ヒラギノ角ゴ Pro W3"/>
                <a:cs typeface="ヒラギノ角ゴ Pro W3"/>
              </a:rPr>
              <a:t>『</a:t>
            </a:r>
            <a:r>
              <a:rPr lang="ja-JP" altLang="en-US" sz="1000" dirty="0" smtClean="0">
                <a:latin typeface="ヒラギノ角ゴ Pro W3"/>
                <a:ea typeface="ヒラギノ角ゴ Pro W3"/>
                <a:cs typeface="ヒラギノ角ゴ Pro W3"/>
              </a:rPr>
              <a:t>これからのグリーンライフ</a:t>
            </a:r>
            <a:r>
              <a:rPr lang="en-US" altLang="ja-JP" sz="1000" dirty="0" err="1" smtClean="0">
                <a:latin typeface="ヒラギノ角ゴ Pro W3"/>
                <a:ea typeface="ヒラギノ角ゴ Pro W3"/>
                <a:cs typeface="ヒラギノ角ゴ Pro W3"/>
              </a:rPr>
              <a:t>』</a:t>
            </a:r>
            <a:r>
              <a:rPr lang="ja-JP" altLang="en-US" sz="1000" dirty="0" smtClean="0">
                <a:latin typeface="ヒラギノ角ゴ Pro W3"/>
                <a:ea typeface="ヒラギノ角ゴ Pro W3"/>
                <a:cs typeface="ヒラギノ角ゴ Pro W3"/>
              </a:rPr>
              <a:t>ナショナルジオグラフィック日本版特別編集版　日経</a:t>
            </a:r>
            <a:r>
              <a:rPr lang="en-US" altLang="ja-JP" sz="1000" dirty="0" smtClean="0">
                <a:latin typeface="ヒラギノ角ゴ Pro W3"/>
                <a:ea typeface="ヒラギノ角ゴ Pro W3"/>
                <a:cs typeface="ヒラギノ角ゴ Pro W3"/>
              </a:rPr>
              <a:t>BP</a:t>
            </a:r>
          </a:p>
          <a:p>
            <a:r>
              <a:rPr kumimoji="1" lang="en-US" altLang="ja-JP" sz="1000" dirty="0" err="1" smtClean="0">
                <a:latin typeface="ヒラギノ角ゴ Pro W3"/>
                <a:ea typeface="ヒラギノ角ゴ Pro W3"/>
                <a:cs typeface="ヒラギノ角ゴ Pro W3"/>
              </a:rPr>
              <a:t>『</a:t>
            </a:r>
            <a:r>
              <a:rPr kumimoji="1" lang="ja-JP" altLang="en-US" sz="1000" dirty="0" smtClean="0">
                <a:latin typeface="ヒラギノ角ゴ Pro W3"/>
                <a:ea typeface="ヒラギノ角ゴ Pro W3"/>
                <a:cs typeface="ヒラギノ角ゴ Pro W3"/>
              </a:rPr>
              <a:t>エネルギー永続地帯</a:t>
            </a:r>
            <a:r>
              <a:rPr kumimoji="1" lang="en-US" altLang="ja-JP" sz="1000" dirty="0" smtClean="0">
                <a:latin typeface="ヒラギノ角ゴ Pro W3"/>
                <a:ea typeface="ヒラギノ角ゴ Pro W3"/>
                <a:cs typeface="ヒラギノ角ゴ Pro W3"/>
              </a:rPr>
              <a:t>2007</a:t>
            </a:r>
            <a:r>
              <a:rPr kumimoji="1" lang="ja-JP" altLang="en-US" sz="1000" dirty="0" smtClean="0">
                <a:latin typeface="ヒラギノ角ゴ Pro W3"/>
                <a:ea typeface="ヒラギノ角ゴ Pro W3"/>
                <a:cs typeface="ヒラギノ角ゴ Pro W3"/>
              </a:rPr>
              <a:t>試算結果</a:t>
            </a:r>
            <a:r>
              <a:rPr kumimoji="1" lang="en-US" altLang="ja-JP" sz="1000" dirty="0" err="1" smtClean="0">
                <a:latin typeface="ヒラギノ角ゴ Pro W3"/>
                <a:ea typeface="ヒラギノ角ゴ Pro W3"/>
                <a:cs typeface="ヒラギノ角ゴ Pro W3"/>
              </a:rPr>
              <a:t>』</a:t>
            </a:r>
            <a:r>
              <a:rPr kumimoji="1" lang="ja-JP" altLang="en-US" sz="1000" dirty="0" smtClean="0">
                <a:latin typeface="ヒラギノ角ゴ Pro W3"/>
                <a:ea typeface="ヒラギノ角ゴ Pro W3"/>
                <a:cs typeface="ヒラギノ角ゴ Pro W3"/>
              </a:rPr>
              <a:t>千葉大学公共研究センター、</a:t>
            </a:r>
            <a:r>
              <a:rPr kumimoji="1" lang="en-US" altLang="ja-JP" sz="1000" dirty="0" smtClean="0">
                <a:latin typeface="ヒラギノ角ゴ Pro W3"/>
                <a:ea typeface="ヒラギノ角ゴ Pro W3"/>
                <a:cs typeface="ヒラギノ角ゴ Pro W3"/>
              </a:rPr>
              <a:t>NPO</a:t>
            </a:r>
            <a:r>
              <a:rPr kumimoji="1" lang="ja-JP" altLang="en-US" sz="1000" dirty="0" smtClean="0">
                <a:latin typeface="ヒラギノ角ゴ Pro W3"/>
                <a:ea typeface="ヒラギノ角ゴ Pro W3"/>
                <a:cs typeface="ヒラギノ角ゴ Pro W3"/>
              </a:rPr>
              <a:t>法人環境エネルギー政策研究所</a:t>
            </a:r>
            <a:endParaRPr kumimoji="1" lang="en-US" altLang="ja-JP" sz="1000" dirty="0" smtClean="0">
              <a:latin typeface="ヒラギノ角ゴ Pro W3"/>
              <a:ea typeface="ヒラギノ角ゴ Pro W3"/>
              <a:cs typeface="ヒラギノ角ゴ Pro W3"/>
            </a:endParaRPr>
          </a:p>
          <a:p>
            <a:r>
              <a:rPr lang="en-US" altLang="ja-JP" sz="1000" dirty="0" err="1" smtClean="0">
                <a:latin typeface="ヒラギノ角ゴ Pro W3"/>
                <a:ea typeface="ヒラギノ角ゴ Pro W3"/>
                <a:cs typeface="ヒラギノ角ゴ Pro W3"/>
              </a:rPr>
              <a:t>『</a:t>
            </a:r>
            <a:r>
              <a:rPr lang="ja-JP" altLang="en-US" sz="1000" dirty="0" smtClean="0">
                <a:latin typeface="ヒラギノ角ゴ Pro W3"/>
                <a:ea typeface="ヒラギノ角ゴ Pro W3"/>
                <a:cs typeface="ヒラギノ角ゴ Pro W3"/>
              </a:rPr>
              <a:t>エネルギー白書</a:t>
            </a:r>
            <a:r>
              <a:rPr lang="en-US" altLang="ja-JP" sz="1000" dirty="0" smtClean="0">
                <a:latin typeface="ヒラギノ角ゴ Pro W3"/>
                <a:ea typeface="ヒラギノ角ゴ Pro W3"/>
                <a:cs typeface="ヒラギノ角ゴ Pro W3"/>
              </a:rPr>
              <a:t>2009』</a:t>
            </a:r>
            <a:r>
              <a:rPr lang="ja-JP" altLang="en-US" sz="1000" dirty="0" smtClean="0">
                <a:latin typeface="ヒラギノ角ゴ Pro W3"/>
                <a:ea typeface="ヒラギノ角ゴ Pro W3"/>
                <a:cs typeface="ヒラギノ角ゴ Pro W3"/>
              </a:rPr>
              <a:t>資源エネルギー庁</a:t>
            </a:r>
            <a:endParaRPr kumimoji="1" lang="ja-JP" altLang="en-US" sz="1000" dirty="0">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2362200" y="3581400"/>
            <a:ext cx="1552086" cy="176790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テキスト ボックス 2"/>
          <p:cNvSpPr txBox="1">
            <a:spLocks noChangeArrowheads="1"/>
          </p:cNvSpPr>
          <p:nvPr/>
        </p:nvSpPr>
        <p:spPr bwMode="auto">
          <a:xfrm>
            <a:off x="2190750" y="604838"/>
            <a:ext cx="4762500" cy="461962"/>
          </a:xfrm>
          <a:prstGeom prst="rect">
            <a:avLst/>
          </a:prstGeom>
          <a:noFill/>
          <a:ln w="9525">
            <a:noFill/>
            <a:miter lim="800000"/>
            <a:headEnd/>
            <a:tailEnd/>
          </a:ln>
        </p:spPr>
        <p:txBody>
          <a:bodyPr wrap="none">
            <a:prstTxWarp prst="textNoShape">
              <a:avLst/>
            </a:prstTxWarp>
            <a:spAutoFit/>
          </a:bodyPr>
          <a:lstStyle/>
          <a:p>
            <a:r>
              <a:rPr lang="ja-JP" altLang="en-US" sz="2400">
                <a:latin typeface="ヒラギノ角ゴ Pro W3" pitchFamily="-108" charset="-128"/>
                <a:ea typeface="ヒラギノ角ゴ Pro W3" pitchFamily="-108" charset="-128"/>
                <a:cs typeface="ヒラギノ角ゴ Pro W3" pitchFamily="-108" charset="-128"/>
              </a:rPr>
              <a:t>サステナブルな社会をつくるには</a:t>
            </a:r>
          </a:p>
        </p:txBody>
      </p:sp>
      <p:sp>
        <p:nvSpPr>
          <p:cNvPr id="4" name="テキスト ボックス 3"/>
          <p:cNvSpPr txBox="1"/>
          <p:nvPr/>
        </p:nvSpPr>
        <p:spPr>
          <a:xfrm>
            <a:off x="1478845" y="1447800"/>
            <a:ext cx="6186309" cy="646331"/>
          </a:xfrm>
          <a:prstGeom prst="rect">
            <a:avLst/>
          </a:prstGeom>
          <a:noFill/>
          <a:ln>
            <a:solidFill>
              <a:schemeClr val="accent1">
                <a:lumMod val="75000"/>
              </a:schemeClr>
            </a:solidFill>
          </a:ln>
        </p:spPr>
        <p:txBody>
          <a:bodyPr wrap="none">
            <a:spAutoFit/>
          </a:bodyPr>
          <a:lstStyle/>
          <a:p>
            <a:pPr>
              <a:defRPr/>
            </a:pPr>
            <a:r>
              <a:rPr lang="ja-JP" altLang="en-US" sz="3600" dirty="0" smtClean="0">
                <a:solidFill>
                  <a:srgbClr val="9D3232"/>
                </a:solidFill>
                <a:latin typeface="ヒラギノ角ゴ Pro W3"/>
                <a:ea typeface="ヒラギノ角ゴ Pro W3"/>
                <a:cs typeface="ヒラギノ角ゴ Pro W3"/>
              </a:rPr>
              <a:t>持続可能な</a:t>
            </a:r>
            <a:r>
              <a:rPr lang="ja-JP" altLang="en-US" sz="3600" dirty="0">
                <a:solidFill>
                  <a:srgbClr val="9D3232"/>
                </a:solidFill>
                <a:latin typeface="ヒラギノ角ゴ Pro W3"/>
                <a:ea typeface="ヒラギノ角ゴ Pro W3"/>
                <a:cs typeface="ヒラギノ角ゴ Pro W3"/>
              </a:rPr>
              <a:t>エネルギーが必須</a:t>
            </a:r>
          </a:p>
        </p:txBody>
      </p:sp>
      <p:sp>
        <p:nvSpPr>
          <p:cNvPr id="6" name="テキスト ボックス 5"/>
          <p:cNvSpPr txBox="1"/>
          <p:nvPr/>
        </p:nvSpPr>
        <p:spPr>
          <a:xfrm>
            <a:off x="868363" y="3429000"/>
            <a:ext cx="2646362" cy="1938338"/>
          </a:xfrm>
          <a:prstGeom prst="rect">
            <a:avLst/>
          </a:prstGeom>
          <a:noFill/>
        </p:spPr>
        <p:txBody>
          <a:bodyPr wrap="none">
            <a:spAutoFit/>
          </a:bodyPr>
          <a:lstStyle/>
          <a:p>
            <a:pPr algn="ctr">
              <a:defRPr/>
            </a:pPr>
            <a:r>
              <a:rPr lang="ja-JP" altLang="en-US" sz="2400" dirty="0">
                <a:solidFill>
                  <a:schemeClr val="accent2">
                    <a:lumMod val="50000"/>
                  </a:schemeClr>
                </a:solidFill>
                <a:latin typeface="ヒラギノ角ゴ Pro W3"/>
                <a:ea typeface="ヒラギノ角ゴ Pro W3"/>
                <a:cs typeface="ヒラギノ角ゴ Pro W3"/>
              </a:rPr>
              <a:t>有限なエネルギー</a:t>
            </a:r>
            <a:endParaRPr lang="en-US" altLang="ja-JP" sz="2400" dirty="0">
              <a:solidFill>
                <a:schemeClr val="accent2">
                  <a:lumMod val="50000"/>
                </a:schemeClr>
              </a:solidFill>
              <a:latin typeface="ヒラギノ角ゴ Pro W3"/>
              <a:ea typeface="ヒラギノ角ゴ Pro W3"/>
              <a:cs typeface="ヒラギノ角ゴ Pro W3"/>
            </a:endParaRPr>
          </a:p>
          <a:p>
            <a:pPr algn="ctr">
              <a:defRPr/>
            </a:pPr>
            <a:r>
              <a:rPr lang="ja-JP" altLang="en-US" sz="2400" dirty="0">
                <a:latin typeface="ヒラギノ角ゴ Pro W3"/>
                <a:ea typeface="ヒラギノ角ゴ Pro W3"/>
                <a:cs typeface="ヒラギノ角ゴ Pro W3"/>
              </a:rPr>
              <a:t>火力</a:t>
            </a:r>
            <a:endParaRPr lang="en-US" altLang="ja-JP" sz="2400" dirty="0">
              <a:latin typeface="ヒラギノ角ゴ Pro W3"/>
              <a:ea typeface="ヒラギノ角ゴ Pro W3"/>
              <a:cs typeface="ヒラギノ角ゴ Pro W3"/>
            </a:endParaRPr>
          </a:p>
          <a:p>
            <a:pPr algn="ctr">
              <a:defRPr/>
            </a:pPr>
            <a:r>
              <a:rPr lang="ja-JP" altLang="en-US" sz="2400" dirty="0">
                <a:latin typeface="ヒラギノ角ゴ Pro W3"/>
                <a:ea typeface="ヒラギノ角ゴ Pro W3"/>
                <a:cs typeface="ヒラギノ角ゴ Pro W3"/>
              </a:rPr>
              <a:t>ガス</a:t>
            </a:r>
            <a:endParaRPr lang="en-US" altLang="ja-JP" sz="2400" dirty="0">
              <a:latin typeface="ヒラギノ角ゴ Pro W3"/>
              <a:ea typeface="ヒラギノ角ゴ Pro W3"/>
              <a:cs typeface="ヒラギノ角ゴ Pro W3"/>
            </a:endParaRPr>
          </a:p>
          <a:p>
            <a:pPr algn="ctr">
              <a:defRPr/>
            </a:pPr>
            <a:r>
              <a:rPr lang="ja-JP" altLang="en-US" sz="2400" dirty="0">
                <a:latin typeface="ヒラギノ角ゴ Pro W3"/>
                <a:ea typeface="ヒラギノ角ゴ Pro W3"/>
                <a:cs typeface="ヒラギノ角ゴ Pro W3"/>
              </a:rPr>
              <a:t>石炭</a:t>
            </a:r>
            <a:endParaRPr lang="en-US" altLang="ja-JP" sz="2400" dirty="0">
              <a:latin typeface="ヒラギノ角ゴ Pro W3"/>
              <a:ea typeface="ヒラギノ角ゴ Pro W3"/>
              <a:cs typeface="ヒラギノ角ゴ Pro W3"/>
            </a:endParaRPr>
          </a:p>
          <a:p>
            <a:pPr algn="ctr">
              <a:defRPr/>
            </a:pPr>
            <a:r>
              <a:rPr lang="ja-JP" altLang="en-US" sz="2400" dirty="0">
                <a:latin typeface="ヒラギノ角ゴ Pro W3"/>
                <a:ea typeface="ヒラギノ角ゴ Pro W3"/>
                <a:cs typeface="ヒラギノ角ゴ Pro W3"/>
              </a:rPr>
              <a:t>原子力</a:t>
            </a:r>
            <a:endParaRPr lang="en-US" altLang="ja-JP" sz="2400" dirty="0">
              <a:latin typeface="ヒラギノ角ゴ Pro W3"/>
              <a:ea typeface="ヒラギノ角ゴ Pro W3"/>
              <a:cs typeface="ヒラギノ角ゴ Pro W3"/>
            </a:endParaRPr>
          </a:p>
        </p:txBody>
      </p:sp>
      <p:sp>
        <p:nvSpPr>
          <p:cNvPr id="7" name="テキスト ボックス 6"/>
          <p:cNvSpPr txBox="1">
            <a:spLocks noChangeArrowheads="1"/>
          </p:cNvSpPr>
          <p:nvPr/>
        </p:nvSpPr>
        <p:spPr bwMode="auto">
          <a:xfrm>
            <a:off x="5199063" y="3408363"/>
            <a:ext cx="2954655" cy="3046988"/>
          </a:xfrm>
          <a:prstGeom prst="rect">
            <a:avLst/>
          </a:prstGeom>
          <a:noFill/>
          <a:ln w="9525">
            <a:noFill/>
            <a:miter lim="800000"/>
            <a:headEnd/>
            <a:tailEnd/>
          </a:ln>
        </p:spPr>
        <p:txBody>
          <a:bodyPr wrap="none">
            <a:prstTxWarp prst="textNoShape">
              <a:avLst/>
            </a:prstTxWarp>
            <a:spAutoFit/>
          </a:bodyPr>
          <a:lstStyle/>
          <a:p>
            <a:r>
              <a:rPr lang="ja-JP" altLang="en-US" sz="2400" dirty="0">
                <a:solidFill>
                  <a:srgbClr val="4B734B"/>
                </a:solidFill>
                <a:latin typeface="ヒラギノ角ゴ Pro W3" pitchFamily="-108" charset="-128"/>
                <a:ea typeface="ヒラギノ角ゴ Pro W3" pitchFamily="-108" charset="-128"/>
                <a:cs typeface="ヒラギノ角ゴ Pro W3" pitchFamily="-108" charset="-128"/>
              </a:rPr>
              <a:t>再生</a:t>
            </a:r>
            <a:r>
              <a:rPr lang="ja-JP" altLang="en-US" sz="2400" dirty="0" smtClean="0">
                <a:solidFill>
                  <a:srgbClr val="4B734B"/>
                </a:solidFill>
                <a:latin typeface="ヒラギノ角ゴ Pro W3" pitchFamily="-108" charset="-128"/>
                <a:ea typeface="ヒラギノ角ゴ Pro W3" pitchFamily="-108" charset="-128"/>
                <a:cs typeface="ヒラギノ角ゴ Pro W3" pitchFamily="-108" charset="-128"/>
              </a:rPr>
              <a:t>可能・持続可能</a:t>
            </a:r>
            <a:endParaRPr lang="en-US" altLang="ja-JP" sz="2400" dirty="0" smtClean="0">
              <a:solidFill>
                <a:srgbClr val="4B734B"/>
              </a:solidFill>
              <a:latin typeface="ヒラギノ角ゴ Pro W3" pitchFamily="-108" charset="-128"/>
              <a:ea typeface="ヒラギノ角ゴ Pro W3" pitchFamily="-108" charset="-128"/>
              <a:cs typeface="ヒラギノ角ゴ Pro W3" pitchFamily="-108" charset="-128"/>
            </a:endParaRPr>
          </a:p>
          <a:p>
            <a:r>
              <a:rPr lang="ja-JP" altLang="en-US" sz="2400" dirty="0" smtClean="0">
                <a:solidFill>
                  <a:srgbClr val="4B734B"/>
                </a:solidFill>
                <a:latin typeface="ヒラギノ角ゴ Pro W3" pitchFamily="-108" charset="-128"/>
                <a:ea typeface="ヒラギノ角ゴ Pro W3" pitchFamily="-108" charset="-128"/>
                <a:cs typeface="ヒラギノ角ゴ Pro W3" pitchFamily="-108" charset="-128"/>
              </a:rPr>
              <a:t>エネルギー</a:t>
            </a:r>
            <a:endParaRPr lang="en-US" altLang="ja-JP" sz="2400" dirty="0">
              <a:solidFill>
                <a:srgbClr val="4B734B"/>
              </a:solidFill>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風力</a:t>
            </a:r>
            <a:endParaRPr lang="en-US" altLang="ja-JP" sz="2400" dirty="0">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太陽</a:t>
            </a:r>
            <a:endParaRPr lang="en-US" altLang="ja-JP" sz="2400" dirty="0">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水力</a:t>
            </a:r>
            <a:endParaRPr lang="en-US" altLang="ja-JP" sz="2400" dirty="0">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地熱</a:t>
            </a:r>
            <a:endParaRPr lang="en-US" altLang="ja-JP" sz="2400" dirty="0">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バイオマス</a:t>
            </a:r>
            <a:endParaRPr lang="en-US" altLang="ja-JP" sz="2400" dirty="0">
              <a:latin typeface="ヒラギノ角ゴ Pro W3" pitchFamily="-108" charset="-128"/>
              <a:ea typeface="ヒラギノ角ゴ Pro W3" pitchFamily="-108" charset="-128"/>
              <a:cs typeface="ヒラギノ角ゴ Pro W3" pitchFamily="-108" charset="-128"/>
            </a:endParaRPr>
          </a:p>
          <a:p>
            <a:r>
              <a:rPr lang="ja-JP" altLang="en-US" sz="2400" dirty="0">
                <a:latin typeface="ヒラギノ角ゴ Pro W3" pitchFamily="-108" charset="-128"/>
                <a:ea typeface="ヒラギノ角ゴ Pro W3" pitchFamily="-108" charset="-128"/>
                <a:cs typeface="ヒラギノ角ゴ Pro W3" pitchFamily="-108" charset="-128"/>
              </a:rPr>
              <a:t>ほか</a:t>
            </a:r>
            <a:endParaRPr lang="en-US" altLang="ja-JP" sz="2400" dirty="0">
              <a:latin typeface="ヒラギノ角ゴ Pro W3" pitchFamily="-108" charset="-128"/>
              <a:ea typeface="ヒラギノ角ゴ Pro W3" pitchFamily="-108" charset="-128"/>
              <a:cs typeface="ヒラギノ角ゴ Pro W3" pitchFamily="-108" charset="-128"/>
            </a:endParaRPr>
          </a:p>
        </p:txBody>
      </p:sp>
      <p:sp>
        <p:nvSpPr>
          <p:cNvPr id="8" name="右矢印 7"/>
          <p:cNvSpPr/>
          <p:nvPr/>
        </p:nvSpPr>
        <p:spPr>
          <a:xfrm>
            <a:off x="3352800" y="4419600"/>
            <a:ext cx="1524000" cy="7620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cxnSp>
        <p:nvCxnSpPr>
          <p:cNvPr id="10" name="カギ線コネクタ 9"/>
          <p:cNvCxnSpPr>
            <a:stCxn id="4" idx="2"/>
            <a:endCxn id="7" idx="0"/>
          </p:cNvCxnSpPr>
          <p:nvPr/>
        </p:nvCxnSpPr>
        <p:spPr>
          <a:xfrm rot="16200000" flipH="1">
            <a:off x="4967079" y="1699051"/>
            <a:ext cx="1314232" cy="2104391"/>
          </a:xfrm>
          <a:prstGeom prst="bentConnector3">
            <a:avLst>
              <a:gd name="adj1" fmla="val 50000"/>
            </a:avLst>
          </a:prstGeom>
          <a:ln>
            <a:solidFill>
              <a:schemeClr val="accent1">
                <a:lumMod val="75000"/>
              </a:schemeClr>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accel="50000" decel="5000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円形吹き出し 4"/>
          <p:cNvSpPr/>
          <p:nvPr/>
        </p:nvSpPr>
        <p:spPr>
          <a:xfrm>
            <a:off x="2133600" y="1600200"/>
            <a:ext cx="5791200" cy="2514600"/>
          </a:xfrm>
          <a:prstGeom prst="wedgeEllipseCallout">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800" dirty="0" smtClean="0">
                <a:latin typeface="ヒラギノ角ゴ Pro W3"/>
                <a:ea typeface="ヒラギノ角ゴ Pro W3"/>
                <a:cs typeface="ヒラギノ角ゴ Pro W3"/>
              </a:rPr>
              <a:t>今日のエネルギー・・・</a:t>
            </a:r>
            <a:endParaRPr kumimoji="1" lang="en-US" altLang="ja-JP" sz="2800" dirty="0" smtClean="0">
              <a:latin typeface="ヒラギノ角ゴ Pro W3"/>
              <a:ea typeface="ヒラギノ角ゴ Pro W3"/>
              <a:cs typeface="ヒラギノ角ゴ Pro W3"/>
            </a:endParaRPr>
          </a:p>
          <a:p>
            <a:endParaRPr kumimoji="1" lang="en-US" altLang="ja-JP" sz="2800" dirty="0" smtClean="0">
              <a:latin typeface="ヒラギノ角ゴ Pro W3"/>
              <a:ea typeface="ヒラギノ角ゴ Pro W3"/>
              <a:cs typeface="ヒラギノ角ゴ Pro W3"/>
            </a:endParaRPr>
          </a:p>
          <a:p>
            <a:r>
              <a:rPr lang="en-US" altLang="ja-JP" dirty="0" err="1" smtClean="0">
                <a:latin typeface="ヒラギノ角ゴ Pro W3"/>
                <a:ea typeface="ヒラギノ角ゴ Pro W3"/>
                <a:cs typeface="ヒラギノ角ゴ Pro W3"/>
              </a:rPr>
              <a:t>〜</a:t>
            </a:r>
            <a:r>
              <a:rPr lang="ja-JP" altLang="en-US" dirty="0" smtClean="0">
                <a:latin typeface="ヒラギノ角ゴ Pro W3"/>
                <a:ea typeface="ヒラギノ角ゴ Pro W3"/>
                <a:cs typeface="ヒラギノ角ゴ Pro W3"/>
              </a:rPr>
              <a:t>私たちが日常使っているエネルギーについて考えてみよう</a:t>
            </a:r>
            <a:r>
              <a:rPr lang="en-US" altLang="ja-JP" dirty="0" err="1" smtClean="0">
                <a:latin typeface="ヒラギノ角ゴ Pro W3"/>
                <a:ea typeface="ヒラギノ角ゴ Pro W3"/>
                <a:cs typeface="ヒラギノ角ゴ Pro W3"/>
              </a:rPr>
              <a:t>〜</a:t>
            </a:r>
            <a:endParaRPr kumimoji="1" lang="ja-JP" altLang="en-US" dirty="0">
              <a:latin typeface="ヒラギノ角ゴ Pro W3"/>
              <a:ea typeface="ヒラギノ角ゴ Pro W3"/>
              <a:cs typeface="ヒラギノ角ゴ Pro W3"/>
            </a:endParaRPr>
          </a:p>
        </p:txBody>
      </p:sp>
      <p:pic>
        <p:nvPicPr>
          <p:cNvPr id="6" name="図 5" descr="AA028202.png"/>
          <p:cNvPicPr>
            <a:picLocks noChangeAspect="1"/>
          </p:cNvPicPr>
          <p:nvPr/>
        </p:nvPicPr>
        <p:blipFill>
          <a:blip r:embed="rId2"/>
          <a:stretch>
            <a:fillRect/>
          </a:stretch>
        </p:blipFill>
        <p:spPr>
          <a:xfrm>
            <a:off x="2743200" y="4419600"/>
            <a:ext cx="970572" cy="110553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5"/>
          <p:cNvSpPr txBox="1">
            <a:spLocks/>
          </p:cNvSpPr>
          <p:nvPr/>
        </p:nvSpPr>
        <p:spPr>
          <a:xfrm>
            <a:off x="457200" y="274638"/>
            <a:ext cx="7467600" cy="563562"/>
          </a:xfrm>
          <a:prstGeom prst="rect">
            <a:avLst/>
          </a:prstGeom>
        </p:spPr>
        <p:txBody>
          <a:bodyPr anchor="b">
            <a:normAutofit/>
          </a:bodyPr>
          <a:lstStyle/>
          <a:p>
            <a:pPr defTabSz="914400" fontAlgn="auto">
              <a:spcAft>
                <a:spcPts val="0"/>
              </a:spcAft>
              <a:defRPr/>
            </a:pPr>
            <a:r>
              <a:rPr lang="ja-JP" altLang="en-US" sz="3000" cap="small" dirty="0">
                <a:solidFill>
                  <a:schemeClr val="tx2"/>
                </a:solidFill>
                <a:latin typeface="+mj-lt"/>
                <a:ea typeface="+mj-ea"/>
                <a:cs typeface="+mj-cs"/>
              </a:rPr>
              <a:t>今日のエネルギー</a:t>
            </a:r>
          </a:p>
        </p:txBody>
      </p:sp>
      <p:pic>
        <p:nvPicPr>
          <p:cNvPr id="19459" name="図 3" descr="earthlights02_dmsp_big.jpg"/>
          <p:cNvPicPr>
            <a:picLocks noChangeAspect="1"/>
          </p:cNvPicPr>
          <p:nvPr/>
        </p:nvPicPr>
        <p:blipFill>
          <a:blip r:embed="rId3"/>
          <a:srcRect/>
          <a:stretch>
            <a:fillRect/>
          </a:stretch>
        </p:blipFill>
        <p:spPr bwMode="auto">
          <a:xfrm>
            <a:off x="457200" y="838200"/>
            <a:ext cx="8229600" cy="4114800"/>
          </a:xfrm>
          <a:prstGeom prst="rect">
            <a:avLst/>
          </a:prstGeom>
          <a:noFill/>
          <a:ln w="9525">
            <a:noFill/>
            <a:miter lim="800000"/>
            <a:headEnd/>
            <a:tailEnd/>
          </a:ln>
        </p:spPr>
      </p:pic>
      <p:sp>
        <p:nvSpPr>
          <p:cNvPr id="5" name="テキスト ボックス 4"/>
          <p:cNvSpPr txBox="1">
            <a:spLocks noChangeArrowheads="1"/>
          </p:cNvSpPr>
          <p:nvPr/>
        </p:nvSpPr>
        <p:spPr bwMode="auto">
          <a:xfrm>
            <a:off x="2614613" y="5410200"/>
            <a:ext cx="3694112" cy="1200150"/>
          </a:xfrm>
          <a:prstGeom prst="rect">
            <a:avLst/>
          </a:prstGeom>
          <a:noFill/>
          <a:ln w="9525">
            <a:noFill/>
            <a:miter lim="800000"/>
            <a:headEnd/>
            <a:tailEnd/>
          </a:ln>
        </p:spPr>
        <p:txBody>
          <a:bodyPr wrap="none">
            <a:prstTxWarp prst="textNoShape">
              <a:avLst/>
            </a:prstTxWarp>
            <a:spAutoFit/>
          </a:bodyPr>
          <a:lstStyle/>
          <a:p>
            <a:r>
              <a:rPr lang="ja-JP" altLang="en-US" dirty="0">
                <a:solidFill>
                  <a:srgbClr val="E75C01"/>
                </a:solidFill>
                <a:latin typeface="ヒラギノ角ゴ Pro W3" pitchFamily="-108" charset="-128"/>
                <a:ea typeface="ヒラギノ角ゴ Pro W3" pitchFamily="-108" charset="-128"/>
                <a:cs typeface="ヒラギノ角ゴ Pro W3" pitchFamily="-108" charset="-128"/>
              </a:rPr>
              <a:t>電力消費量：</a:t>
            </a:r>
            <a:endParaRPr lang="en-US" altLang="ja-JP" dirty="0">
              <a:solidFill>
                <a:srgbClr val="E75C01"/>
              </a:solidFill>
              <a:latin typeface="ヒラギノ角ゴ Pro W3" pitchFamily="-108" charset="-128"/>
              <a:ea typeface="ヒラギノ角ゴ Pro W3" pitchFamily="-108" charset="-128"/>
              <a:cs typeface="ヒラギノ角ゴ Pro W3" pitchFamily="-108" charset="-128"/>
            </a:endParaRPr>
          </a:p>
          <a:p>
            <a:r>
              <a:rPr lang="ja-JP" altLang="en-US" dirty="0">
                <a:latin typeface="ヒラギノ角ゴ Pro W3" pitchFamily="-108" charset="-128"/>
                <a:ea typeface="ヒラギノ角ゴ Pro W3" pitchFamily="-108" charset="-128"/>
                <a:cs typeface="ヒラギノ角ゴ Pro W3" pitchFamily="-108" charset="-128"/>
              </a:rPr>
              <a:t>アメリカ</a:t>
            </a:r>
            <a:r>
              <a:rPr lang="en-US" altLang="ja-JP" dirty="0">
                <a:latin typeface="ヒラギノ角ゴ Pro W3" pitchFamily="-108" charset="-128"/>
                <a:ea typeface="ヒラギノ角ゴ Pro W3" pitchFamily="-108" charset="-128"/>
                <a:cs typeface="ヒラギノ角ゴ Pro W3" pitchFamily="-108" charset="-128"/>
              </a:rPr>
              <a:t>=4</a:t>
            </a:r>
            <a:r>
              <a:rPr lang="ja-JP" altLang="en-US" dirty="0">
                <a:latin typeface="ヒラギノ角ゴ Pro W3" pitchFamily="-108" charset="-128"/>
                <a:ea typeface="ヒラギノ角ゴ Pro W3" pitchFamily="-108" charset="-128"/>
                <a:cs typeface="ヒラギノ角ゴ Pro W3" pitchFamily="-108" charset="-128"/>
              </a:rPr>
              <a:t>兆</a:t>
            </a:r>
            <a:r>
              <a:rPr lang="en-US" altLang="ja-JP" dirty="0">
                <a:latin typeface="ヒラギノ角ゴ Pro W3" pitchFamily="-108" charset="-128"/>
                <a:ea typeface="ヒラギノ角ゴ Pro W3" pitchFamily="-108" charset="-128"/>
                <a:cs typeface="ヒラギノ角ゴ Pro W3" pitchFamily="-108" charset="-128"/>
              </a:rPr>
              <a:t>2,864kWh(23.4%)</a:t>
            </a:r>
          </a:p>
          <a:p>
            <a:r>
              <a:rPr lang="ja-JP" altLang="en-US" dirty="0">
                <a:latin typeface="ヒラギノ角ゴ Pro W3" pitchFamily="-108" charset="-128"/>
                <a:ea typeface="ヒラギノ角ゴ Pro W3" pitchFamily="-108" charset="-128"/>
                <a:cs typeface="ヒラギノ角ゴ Pro W3" pitchFamily="-108" charset="-128"/>
              </a:rPr>
              <a:t>中国</a:t>
            </a:r>
            <a:r>
              <a:rPr lang="en-US" altLang="ja-JP" dirty="0">
                <a:latin typeface="ヒラギノ角ゴ Pro W3" pitchFamily="-108" charset="-128"/>
                <a:ea typeface="ヒラギノ角ゴ Pro W3" pitchFamily="-108" charset="-128"/>
                <a:cs typeface="ヒラギノ角ゴ Pro W3" pitchFamily="-108" charset="-128"/>
              </a:rPr>
              <a:t>     </a:t>
            </a:r>
            <a:r>
              <a:rPr lang="ja-JP" altLang="en-US" dirty="0">
                <a:latin typeface="ヒラギノ角ゴ Pro W3" pitchFamily="-108" charset="-128"/>
                <a:ea typeface="ヒラギノ角ゴ Pro W3" pitchFamily="-108" charset="-128"/>
                <a:cs typeface="ヒラギノ角ゴ Pro W3" pitchFamily="-108" charset="-128"/>
              </a:rPr>
              <a:t>＝</a:t>
            </a:r>
            <a:r>
              <a:rPr lang="en-US" altLang="ja-JP" dirty="0">
                <a:latin typeface="ヒラギノ角ゴ Pro W3" pitchFamily="-108" charset="-128"/>
                <a:ea typeface="ヒラギノ角ゴ Pro W3" pitchFamily="-108" charset="-128"/>
                <a:cs typeface="ヒラギノ角ゴ Pro W3" pitchFamily="-108" charset="-128"/>
              </a:rPr>
              <a:t>2</a:t>
            </a:r>
            <a:r>
              <a:rPr lang="ja-JP" altLang="en-US" dirty="0">
                <a:latin typeface="ヒラギノ角ゴ Pro W3" pitchFamily="-108" charset="-128"/>
                <a:ea typeface="ヒラギノ角ゴ Pro W3" pitchFamily="-108" charset="-128"/>
                <a:cs typeface="ヒラギノ角ゴ Pro W3" pitchFamily="-108" charset="-128"/>
              </a:rPr>
              <a:t>兆</a:t>
            </a:r>
            <a:r>
              <a:rPr lang="en-US" altLang="ja-JP" dirty="0">
                <a:latin typeface="ヒラギノ角ゴ Pro W3" pitchFamily="-108" charset="-128"/>
                <a:ea typeface="ヒラギノ角ゴ Pro W3" pitchFamily="-108" charset="-128"/>
                <a:cs typeface="ヒラギノ角ゴ Pro W3" pitchFamily="-108" charset="-128"/>
              </a:rPr>
              <a:t>4,974kWh(13.6%)</a:t>
            </a:r>
          </a:p>
          <a:p>
            <a:r>
              <a:rPr lang="ja-JP" altLang="en-US" dirty="0">
                <a:latin typeface="ヒラギノ角ゴ Pro W3" pitchFamily="-108" charset="-128"/>
                <a:ea typeface="ヒラギノ角ゴ Pro W3" pitchFamily="-108" charset="-128"/>
                <a:cs typeface="ヒラギノ角ゴ Pro W3" pitchFamily="-108" charset="-128"/>
              </a:rPr>
              <a:t>日本</a:t>
            </a:r>
            <a:r>
              <a:rPr lang="en-US" altLang="ja-JP" dirty="0">
                <a:latin typeface="ヒラギノ角ゴ Pro W3" pitchFamily="-108" charset="-128"/>
                <a:ea typeface="ヒラギノ角ゴ Pro W3" pitchFamily="-108" charset="-128"/>
                <a:cs typeface="ヒラギノ角ゴ Pro W3" pitchFamily="-108" charset="-128"/>
              </a:rPr>
              <a:t>     </a:t>
            </a:r>
            <a:r>
              <a:rPr lang="ja-JP" altLang="en-US" dirty="0">
                <a:latin typeface="ヒラギノ角ゴ Pro W3" pitchFamily="-108" charset="-128"/>
                <a:ea typeface="ヒラギノ角ゴ Pro W3" pitchFamily="-108" charset="-128"/>
                <a:cs typeface="ヒラギノ角ゴ Pro W3" pitchFamily="-108" charset="-128"/>
              </a:rPr>
              <a:t>＝</a:t>
            </a:r>
            <a:r>
              <a:rPr lang="en-US" altLang="ja-JP" dirty="0">
                <a:latin typeface="ヒラギノ角ゴ Pro W3" pitchFamily="-108" charset="-128"/>
                <a:ea typeface="ヒラギノ角ゴ Pro W3" pitchFamily="-108" charset="-128"/>
                <a:cs typeface="ヒラギノ角ゴ Pro W3" pitchFamily="-108" charset="-128"/>
              </a:rPr>
              <a:t>1</a:t>
            </a:r>
            <a:r>
              <a:rPr lang="ja-JP" altLang="en-US" dirty="0">
                <a:latin typeface="ヒラギノ角ゴ Pro W3" pitchFamily="-108" charset="-128"/>
                <a:ea typeface="ヒラギノ角ゴ Pro W3" pitchFamily="-108" charset="-128"/>
                <a:cs typeface="ヒラギノ角ゴ Pro W3" pitchFamily="-108" charset="-128"/>
              </a:rPr>
              <a:t>兆</a:t>
            </a:r>
            <a:r>
              <a:rPr lang="en-US" altLang="ja-JP" dirty="0">
                <a:latin typeface="ヒラギノ角ゴ Pro W3" pitchFamily="-108" charset="-128"/>
                <a:ea typeface="ヒラギノ角ゴ Pro W3" pitchFamily="-108" charset="-128"/>
                <a:cs typeface="ヒラギノ角ゴ Pro W3" pitchFamily="-108" charset="-128"/>
              </a:rPr>
              <a:t>1,023kWh(6.0%</a:t>
            </a:r>
            <a:r>
              <a:rPr lang="ja-JP" altLang="en-US" dirty="0">
                <a:latin typeface="ヒラギノ角ゴ Pro W3" pitchFamily="-108" charset="-128"/>
                <a:ea typeface="ヒラギノ角ゴ Pro W3" pitchFamily="-108" charset="-128"/>
                <a:cs typeface="ヒラギノ角ゴ Pro W3" pitchFamily="-108" charset="-128"/>
              </a:rPr>
              <a:t>）</a:t>
            </a:r>
            <a:endParaRPr lang="en-US" altLang="ja-JP" dirty="0">
              <a:latin typeface="ヒラギノ角ゴ Pro W3" pitchFamily="-108" charset="-128"/>
              <a:ea typeface="ヒラギノ角ゴ Pro W3" pitchFamily="-108" charset="-128"/>
              <a:cs typeface="ヒラギノ角ゴ Pro W3" pitchFamily="-108" charset="-128"/>
            </a:endParaRPr>
          </a:p>
        </p:txBody>
      </p:sp>
      <p:sp>
        <p:nvSpPr>
          <p:cNvPr id="19461" name="テキスト ボックス 5"/>
          <p:cNvSpPr txBox="1">
            <a:spLocks noChangeArrowheads="1"/>
          </p:cNvSpPr>
          <p:nvPr/>
        </p:nvSpPr>
        <p:spPr bwMode="auto">
          <a:xfrm>
            <a:off x="4424363" y="4965700"/>
            <a:ext cx="4262437" cy="215900"/>
          </a:xfrm>
          <a:prstGeom prst="rect">
            <a:avLst/>
          </a:prstGeom>
          <a:noFill/>
          <a:ln w="9525">
            <a:noFill/>
            <a:miter lim="800000"/>
            <a:headEnd/>
            <a:tailEnd/>
          </a:ln>
        </p:spPr>
        <p:txBody>
          <a:bodyPr wrap="none">
            <a:prstTxWarp prst="textNoShape">
              <a:avLst/>
            </a:prstTxWarp>
            <a:spAutoFit/>
          </a:bodyPr>
          <a:lstStyle/>
          <a:p>
            <a:r>
              <a:rPr lang="en-US" altLang="ja-JP" sz="800" b="1"/>
              <a:t>Credit: C. Mayhew &amp; R. Simmon (NASA/GSFC), NOAA/ NGDC, DMSP Digital Archive</a:t>
            </a:r>
            <a:endParaRPr lang="ja-JP" altLang="en-US" sz="80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507288" cy="634082"/>
          </a:xfrm>
        </p:spPr>
        <p:txBody>
          <a:bodyPr>
            <a:normAutofit fontScale="90000"/>
          </a:bodyPr>
          <a:lstStyle/>
          <a:p>
            <a:pPr fontAlgn="auto">
              <a:spcAft>
                <a:spcPts val="0"/>
              </a:spcAft>
              <a:defRPr/>
            </a:pPr>
            <a:r>
              <a:rPr lang="en-US" altLang="ja-JP" dirty="0" smtClean="0">
                <a:cs typeface="+mj-cs"/>
              </a:rPr>
              <a:t>※</a:t>
            </a:r>
            <a:r>
              <a:rPr lang="ja-JP" altLang="en-US" dirty="0" smtClean="0">
                <a:cs typeface="+mj-cs"/>
              </a:rPr>
              <a:t>一次エネルギーと二次エネルギーについて</a:t>
            </a:r>
            <a:endParaRPr lang="ja-JP" altLang="en-US" dirty="0">
              <a:cs typeface="+mj-cs"/>
            </a:endParaRPr>
          </a:p>
        </p:txBody>
      </p:sp>
      <p:sp>
        <p:nvSpPr>
          <p:cNvPr id="20483" name="テキスト ボックス 2"/>
          <p:cNvSpPr txBox="1">
            <a:spLocks noChangeArrowheads="1"/>
          </p:cNvSpPr>
          <p:nvPr/>
        </p:nvSpPr>
        <p:spPr bwMode="auto">
          <a:xfrm>
            <a:off x="990600" y="2438400"/>
            <a:ext cx="7162800" cy="3693319"/>
          </a:xfrm>
          <a:prstGeom prst="rect">
            <a:avLst/>
          </a:prstGeom>
          <a:noFill/>
          <a:ln w="9525">
            <a:noFill/>
            <a:miter lim="800000"/>
            <a:headEnd/>
            <a:tailEnd/>
          </a:ln>
        </p:spPr>
        <p:txBody>
          <a:bodyPr wrap="square">
            <a:prstTxWarp prst="textNoShape">
              <a:avLst/>
            </a:prstTxWarp>
            <a:spAutoFit/>
          </a:bodyPr>
          <a:lstStyle/>
          <a:p>
            <a:pPr algn="ctr"/>
            <a:r>
              <a:rPr lang="ja-JP" altLang="en-US" u="sng" dirty="0" smtClean="0">
                <a:solidFill>
                  <a:srgbClr val="E75C01"/>
                </a:solidFill>
                <a:latin typeface="ヒラギノ角ゴ Pro W3" pitchFamily="-108" charset="-128"/>
                <a:ea typeface="ヒラギノ角ゴ Pro W3" pitchFamily="-108" charset="-128"/>
                <a:cs typeface="ヒラギノ角ゴ Pro W3" pitchFamily="-108" charset="-128"/>
              </a:rPr>
              <a:t>一次エネルギーは、自然界に存在しているエネルギー</a:t>
            </a:r>
            <a:endParaRPr lang="en-US" altLang="ja-JP" u="sng" dirty="0" smtClean="0">
              <a:solidFill>
                <a:srgbClr val="E75C01"/>
              </a:solidFill>
              <a:latin typeface="ヒラギノ角ゴ Pro W3" pitchFamily="-108" charset="-128"/>
              <a:ea typeface="ヒラギノ角ゴ Pro W3" pitchFamily="-108" charset="-128"/>
              <a:cs typeface="ヒラギノ角ゴ Pro W3" pitchFamily="-108" charset="-128"/>
            </a:endParaRPr>
          </a:p>
          <a:p>
            <a:pPr algn="ctr"/>
            <a:r>
              <a:rPr lang="en-US" altLang="ja-JP" dirty="0" smtClean="0">
                <a:latin typeface="ヒラギノ角ゴ Pro W3"/>
                <a:ea typeface="ヒラギノ角ゴ Pro W3"/>
                <a:cs typeface="ヒラギノ角ゴ Pro W3"/>
              </a:rPr>
              <a:t>↓</a:t>
            </a:r>
          </a:p>
          <a:p>
            <a:r>
              <a:rPr lang="ja-JP" altLang="en-US" dirty="0" smtClean="0">
                <a:latin typeface="ヒラギノ角ゴ Pro W3"/>
                <a:ea typeface="ヒラギノ角ゴ Pro W3"/>
                <a:cs typeface="ヒラギノ角ゴ Pro W3"/>
              </a:rPr>
              <a:t>エネルギー源とも呼ばることもあり、化石燃料や原子力、太陽光などの自然エネルギーの源などを指す</a:t>
            </a:r>
            <a:r>
              <a:rPr lang="en-US" altLang="ja-JP" dirty="0" smtClean="0">
                <a:latin typeface="ヒラギノ角ゴ Pro W3"/>
                <a:ea typeface="ヒラギノ角ゴ Pro W3"/>
                <a:cs typeface="ヒラギノ角ゴ Pro W3"/>
              </a:rPr>
              <a:t/>
            </a:r>
            <a:br>
              <a:rPr lang="en-US" altLang="ja-JP" dirty="0" smtClean="0">
                <a:latin typeface="ヒラギノ角ゴ Pro W3"/>
                <a:ea typeface="ヒラギノ角ゴ Pro W3"/>
                <a:cs typeface="ヒラギノ角ゴ Pro W3"/>
              </a:rPr>
            </a:br>
            <a:endParaRPr lang="en-US" altLang="ja-JP" dirty="0" smtClean="0">
              <a:latin typeface="ヒラギノ角ゴ Pro W3"/>
              <a:ea typeface="ヒラギノ角ゴ Pro W3"/>
              <a:cs typeface="ヒラギノ角ゴ Pro W3"/>
            </a:endParaRPr>
          </a:p>
          <a:p>
            <a:endParaRPr lang="en-US" altLang="ja-JP" dirty="0" smtClean="0">
              <a:latin typeface="ヒラギノ角ゴ Pro W3"/>
              <a:ea typeface="ヒラギノ角ゴ Pro W3"/>
              <a:cs typeface="ヒラギノ角ゴ Pro W3"/>
            </a:endParaRPr>
          </a:p>
          <a:p>
            <a:r>
              <a:rPr lang="ja-JP" altLang="en-US" u="sng" dirty="0" smtClean="0">
                <a:solidFill>
                  <a:srgbClr val="E75C01"/>
                </a:solidFill>
                <a:latin typeface="ヒラギノ角ゴ Pro W3" pitchFamily="-108" charset="-128"/>
                <a:ea typeface="ヒラギノ角ゴ Pro W3" pitchFamily="-108" charset="-128"/>
                <a:cs typeface="ヒラギノ角ゴ Pro W3" pitchFamily="-108" charset="-128"/>
              </a:rPr>
              <a:t>二次エネルギーは一次エネルギー源を何らかの形で変換したもの</a:t>
            </a:r>
            <a:endParaRPr lang="en-US" altLang="ja-JP" u="sng" dirty="0" smtClean="0">
              <a:solidFill>
                <a:srgbClr val="E75C01"/>
              </a:solidFill>
              <a:latin typeface="ヒラギノ角ゴ Pro W3" pitchFamily="-108" charset="-128"/>
              <a:ea typeface="ヒラギノ角ゴ Pro W3" pitchFamily="-108" charset="-128"/>
              <a:cs typeface="ヒラギノ角ゴ Pro W3" pitchFamily="-108" charset="-128"/>
            </a:endParaRPr>
          </a:p>
          <a:p>
            <a:pPr algn="ctr"/>
            <a:r>
              <a:rPr lang="en-US" altLang="ja-JP" dirty="0" smtClean="0">
                <a:latin typeface="ヒラギノ角ゴ Pro W3"/>
                <a:ea typeface="ヒラギノ角ゴ Pro W3"/>
                <a:cs typeface="ヒラギノ角ゴ Pro W3"/>
              </a:rPr>
              <a:t>↓</a:t>
            </a:r>
          </a:p>
          <a:p>
            <a:pPr algn="ctr"/>
            <a:r>
              <a:rPr lang="ja-JP" altLang="en-US" dirty="0" smtClean="0">
                <a:latin typeface="ヒラギノ角ゴ Pro W3"/>
                <a:ea typeface="ヒラギノ角ゴ Pro W3"/>
                <a:cs typeface="ヒラギノ角ゴ Pro W3"/>
              </a:rPr>
              <a:t>主に電力や水素などを指す</a:t>
            </a:r>
            <a:endParaRPr lang="en-US" altLang="ja-JP" dirty="0" smtClean="0">
              <a:latin typeface="ヒラギノ角ゴ Pro W3"/>
              <a:ea typeface="ヒラギノ角ゴ Pro W3"/>
              <a:cs typeface="ヒラギノ角ゴ Pro W3"/>
            </a:endParaRPr>
          </a:p>
          <a:p>
            <a:endParaRPr lang="en-US" altLang="ja-JP" dirty="0" smtClean="0">
              <a:latin typeface="ヒラギノ角ゴ Pro W3"/>
              <a:ea typeface="ヒラギノ角ゴ Pro W3"/>
              <a:cs typeface="ヒラギノ角ゴ Pro W3"/>
            </a:endParaRPr>
          </a:p>
          <a:p>
            <a:endParaRPr lang="en-US" altLang="ja-JP" dirty="0" smtClean="0">
              <a:latin typeface="ヒラギノ角ゴ Pro W3"/>
              <a:ea typeface="ヒラギノ角ゴ Pro W3"/>
              <a:cs typeface="ヒラギノ角ゴ Pro W3"/>
            </a:endParaRPr>
          </a:p>
          <a:p>
            <a:r>
              <a:rPr lang="ja-JP" altLang="en-US" dirty="0" smtClean="0">
                <a:solidFill>
                  <a:srgbClr val="E75C01"/>
                </a:solidFill>
                <a:latin typeface="ヒラギノ角ゴ Pro W3" pitchFamily="-108" charset="-128"/>
                <a:ea typeface="ヒラギノ角ゴ Pro W3" pitchFamily="-108" charset="-128"/>
                <a:cs typeface="ヒラギノ角ゴ Pro W3" pitchFamily="-108" charset="-128"/>
              </a:rPr>
              <a:t>総エネルギー消費量は、これら一次二次エネルギーを含めたものになるが、複雑なため、今回は主に電力に焦点を絞ります</a:t>
            </a:r>
            <a:endParaRPr lang="ja-JP" altLang="en-US" dirty="0">
              <a:solidFill>
                <a:srgbClr val="E75C01"/>
              </a:solidFill>
              <a:latin typeface="ヒラギノ角ゴ Pro W3" pitchFamily="-108" charset="-128"/>
              <a:ea typeface="ヒラギノ角ゴ Pro W3" pitchFamily="-108" charset="-128"/>
              <a:cs typeface="ヒラギノ角ゴ Pro W3" pitchFamily="-108" charset="-128"/>
            </a:endParaRPr>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エッセンシャル">
  <a:themeElements>
    <a:clrScheme name="エッセンシャル">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エッセンシャル">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エッセンシャル">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エッセンシャル.thmx</Template>
  <TotalTime>3749</TotalTime>
  <Words>3226</Words>
  <Application>Microsoft Macintosh PowerPoint</Application>
  <PresentationFormat>画面に合わせる (4:3)</PresentationFormat>
  <Paragraphs>541</Paragraphs>
  <Slides>55</Slides>
  <Notes>9</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55</vt:i4>
      </vt:variant>
    </vt:vector>
  </HeadingPairs>
  <TitlesOfParts>
    <vt:vector size="57" baseType="lpstr">
      <vt:lpstr>エッセンシャル</vt:lpstr>
      <vt:lpstr>Excel.Sheet.8</vt:lpstr>
      <vt:lpstr>持続可能なエネルギー 社会を目指して - 基礎編 -</vt:lpstr>
      <vt:lpstr>PowerPoint プレゼンテーション</vt:lpstr>
      <vt:lpstr>PowerPoint プレゼンテーション</vt:lpstr>
      <vt:lpstr>はじめに</vt:lpstr>
      <vt:lpstr>限りある資源を持続可能にするには 循環させることが必須</vt:lpstr>
      <vt:lpstr>PowerPoint プレゼンテーション</vt:lpstr>
      <vt:lpstr>PowerPoint プレゼンテーション</vt:lpstr>
      <vt:lpstr>PowerPoint プレゼンテーション</vt:lpstr>
      <vt:lpstr>※一次エネルギーと二次エネルギーについて</vt:lpstr>
      <vt:lpstr>PowerPoint プレゼンテーション</vt:lpstr>
      <vt:lpstr>エネルギーの発電量の内訳</vt:lpstr>
      <vt:lpstr>火力エネルギー</vt:lpstr>
      <vt:lpstr>確認可採埋蔵量</vt:lpstr>
      <vt:lpstr>原子力エネルギー</vt:lpstr>
      <vt:lpstr>確認可採埋蔵量</vt:lpstr>
      <vt:lpstr>原子力エネルギーのリスク　-1-</vt:lpstr>
      <vt:lpstr>原子力エネルギーのリスク　-2-</vt:lpstr>
      <vt:lpstr>水力エネルギー</vt:lpstr>
      <vt:lpstr>PowerPoint プレゼンテーション</vt:lpstr>
      <vt:lpstr>持続可能なエネルギー =再生可能エネルギー</vt:lpstr>
      <vt:lpstr>PowerPoint プレゼンテーション</vt:lpstr>
      <vt:lpstr>PowerPoint プレゼンテーション</vt:lpstr>
      <vt:lpstr>風力エネルギー - 1 -　</vt:lpstr>
      <vt:lpstr>風力エネルギー - 2 -　</vt:lpstr>
      <vt:lpstr>風力エネルギー - 3 -　</vt:lpstr>
      <vt:lpstr>PowerPoint プレゼンテーション</vt:lpstr>
      <vt:lpstr>太陽エネルギー - 1 -　</vt:lpstr>
      <vt:lpstr>PowerPoint プレゼンテーション</vt:lpstr>
      <vt:lpstr>太陽エネルギー - 3 -　</vt:lpstr>
      <vt:lpstr>PowerPoint プレゼンテーション</vt:lpstr>
      <vt:lpstr>地熱エネルギー　- 1 -　</vt:lpstr>
      <vt:lpstr>PowerPoint プレゼンテーション</vt:lpstr>
      <vt:lpstr>PowerPoint プレゼンテーション</vt:lpstr>
      <vt:lpstr>小水力発電　　</vt:lpstr>
      <vt:lpstr>PowerPoint プレゼンテーション</vt:lpstr>
      <vt:lpstr>バイオマス　</vt:lpstr>
      <vt:lpstr>PowerPoint プレゼンテーション</vt:lpstr>
      <vt:lpstr>PowerPoint プレゼンテーション</vt:lpstr>
      <vt:lpstr>PowerPoint プレゼンテーション</vt:lpstr>
      <vt:lpstr>環境税</vt:lpstr>
      <vt:lpstr>買電義務制度　</vt:lpstr>
      <vt:lpstr>脱原発　</vt:lpstr>
      <vt:lpstr>and more</vt:lpstr>
      <vt:lpstr>PowerPoint プレゼンテーション</vt:lpstr>
      <vt:lpstr>PowerPoint プレゼンテーション</vt:lpstr>
      <vt:lpstr>国の政策</vt:lpstr>
      <vt:lpstr>日本の活路は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サステナブル・エネルギー 社会を目指して</dc:title>
  <dc:creator>佐々木 拓史</dc:creator>
  <cp:lastModifiedBy>Sasaki Takuji</cp:lastModifiedBy>
  <cp:revision>111</cp:revision>
  <cp:lastPrinted>2009-07-05T05:24:06Z</cp:lastPrinted>
  <dcterms:created xsi:type="dcterms:W3CDTF">2011-06-16T15:06:59Z</dcterms:created>
  <dcterms:modified xsi:type="dcterms:W3CDTF">2014-03-29T09:00:41Z</dcterms:modified>
</cp:coreProperties>
</file>